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comments/comment2.xml" ContentType="application/vnd.openxmlformats-officedocument.presentationml.comment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3.xml" ContentType="application/vnd.openxmlformats-officedocument.presentationml.comment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3"/>
  </p:notesMasterIdLst>
  <p:sldIdLst>
    <p:sldId id="279" r:id="rId3"/>
    <p:sldId id="333" r:id="rId4"/>
    <p:sldId id="282" r:id="rId5"/>
    <p:sldId id="330" r:id="rId6"/>
    <p:sldId id="339" r:id="rId7"/>
    <p:sldId id="332" r:id="rId8"/>
    <p:sldId id="293" r:id="rId9"/>
    <p:sldId id="316" r:id="rId10"/>
    <p:sldId id="331" r:id="rId11"/>
    <p:sldId id="258" r:id="rId12"/>
    <p:sldId id="259" r:id="rId13"/>
    <p:sldId id="262" r:id="rId14"/>
    <p:sldId id="321" r:id="rId15"/>
    <p:sldId id="317" r:id="rId16"/>
    <p:sldId id="322" r:id="rId17"/>
    <p:sldId id="325" r:id="rId18"/>
    <p:sldId id="323" r:id="rId19"/>
    <p:sldId id="324" r:id="rId20"/>
    <p:sldId id="326" r:id="rId21"/>
    <p:sldId id="295" r:id="rId22"/>
    <p:sldId id="268" r:id="rId23"/>
    <p:sldId id="269" r:id="rId24"/>
    <p:sldId id="280" r:id="rId25"/>
    <p:sldId id="281" r:id="rId26"/>
    <p:sldId id="272" r:id="rId27"/>
    <p:sldId id="273" r:id="rId28"/>
    <p:sldId id="271" r:id="rId29"/>
    <p:sldId id="297" r:id="rId30"/>
    <p:sldId id="298" r:id="rId31"/>
    <p:sldId id="335" r:id="rId32"/>
    <p:sldId id="337" r:id="rId33"/>
    <p:sldId id="338" r:id="rId34"/>
    <p:sldId id="319" r:id="rId35"/>
    <p:sldId id="320" r:id="rId36"/>
    <p:sldId id="327" r:id="rId37"/>
    <p:sldId id="341" r:id="rId38"/>
    <p:sldId id="342" r:id="rId39"/>
    <p:sldId id="294" r:id="rId40"/>
    <p:sldId id="301" r:id="rId41"/>
    <p:sldId id="310" r:id="rId42"/>
    <p:sldId id="309" r:id="rId43"/>
    <p:sldId id="303" r:id="rId44"/>
    <p:sldId id="304" r:id="rId45"/>
    <p:sldId id="305" r:id="rId46"/>
    <p:sldId id="306" r:id="rId47"/>
    <p:sldId id="311" r:id="rId48"/>
    <p:sldId id="312" r:id="rId49"/>
    <p:sldId id="318" r:id="rId50"/>
    <p:sldId id="315" r:id="rId51"/>
    <p:sldId id="314" r:id="rId5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232" userDrawn="1">
          <p15:clr>
            <a:srgbClr val="A4A3A4"/>
          </p15:clr>
        </p15:guide>
        <p15:guide id="3" pos="2411" userDrawn="1">
          <p15:clr>
            <a:srgbClr val="A4A3A4"/>
          </p15:clr>
        </p15:guide>
        <p15:guide id="4" orient="horz" pos="259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H.R. Hoffman" initials="RHH" lastIdx="19" clrIdx="0">
    <p:extLst>
      <p:ext uri="{19B8F6BF-5375-455C-9EA6-DF929625EA0E}">
        <p15:presenceInfo xmlns:p15="http://schemas.microsoft.com/office/powerpoint/2012/main" userId="S-1-5-21-1085031214-651377827-839522115-124831" providerId="AD"/>
      </p:ext>
    </p:extLst>
  </p:cmAuthor>
  <p:cmAuthor id="2" name="Rob H.H.R. Hoffman" initials="RHH [2]" lastIdx="31" clrIdx="1">
    <p:extLst>
      <p:ext uri="{19B8F6BF-5375-455C-9EA6-DF929625EA0E}">
        <p15:presenceInfo xmlns:p15="http://schemas.microsoft.com/office/powerpoint/2012/main" userId="S::hhr.hoffman@belastingdienst.nl::77e230e4-e5f9-415d-8f5f-b34ec387c10f" providerId="AD"/>
      </p:ext>
    </p:extLst>
  </p:cmAuthor>
  <p:cmAuthor id="3" name="Amber A.A.M. van Kammen" initials="AAvK" lastIdx="38" clrIdx="2">
    <p:extLst>
      <p:ext uri="{19B8F6BF-5375-455C-9EA6-DF929625EA0E}">
        <p15:presenceInfo xmlns:p15="http://schemas.microsoft.com/office/powerpoint/2012/main" userId="S::aam.van.kammen@belastingdienst.nl::252153ce-7269-427f-a328-1220860f07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5" d="100"/>
          <a:sy n="85" d="100"/>
        </p:scale>
        <p:origin x="600" y="67"/>
      </p:cViewPr>
      <p:guideLst>
        <p:guide orient="horz" pos="2160"/>
        <p:guide pos="1232"/>
        <p:guide pos="2411"/>
        <p:guide orient="horz" pos="259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customXml" Target="../customXml/item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ustomXml" Target="../customXml/item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3-12-06T10:38:26.565" idx="27">
    <p:pos x="10" y="10"/>
    <p:text>Andere afbeelding, Dennis</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3-12-06T10:39:26.614" idx="28">
    <p:pos x="10" y="10"/>
    <p:text>Dennis, andere afbeelding'</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23-12-06T10:41:09.941" idx="29">
    <p:pos x="10" y="10"/>
    <p:text>Dennis, contact aanpassen</p:text>
    <p:extLst>
      <p:ext uri="{C676402C-5697-4E1C-873F-D02D1690AC5C}">
        <p15:threadingInfo xmlns:p15="http://schemas.microsoft.com/office/powerpoint/2012/main" timeZoneBias="-60"/>
      </p:ext>
    </p:extLst>
  </p:cm>
</p:cmLst>
</file>

<file path=ppt/diagrams/_rels/data1.xml.rels><?xml version="1.0" encoding="UTF-8" standalone="yes"?>
<Relationships xmlns="http://schemas.openxmlformats.org/package/2006/relationships"><Relationship Id="rId1" Type="http://schemas.openxmlformats.org/officeDocument/2006/relationships/hyperlink" Target="https://download.belastingdienst.nl/knw/assets/bestanden/contactkaart_maatschappelijk_dienstverleners.pdf"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download.belastingdienst.nl/knw/assets/bestanden/contactkaart_maatschappelijk_dienstverleners.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2B4719-6948-4A59-AEA4-3BED16FFF65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2F9375A-58CF-431A-99D5-DCA109AFF7F6}">
      <dgm:prSet/>
      <dgm:spPr/>
      <dgm:t>
        <a:bodyPr/>
        <a:lstStyle/>
        <a:p>
          <a:r>
            <a:rPr lang="nl-NL" dirty="0"/>
            <a:t>Persoonlijk contact via uw relatiebeheerder</a:t>
          </a:r>
          <a:endParaRPr lang="en-US" dirty="0"/>
        </a:p>
      </dgm:t>
    </dgm:pt>
    <dgm:pt modelId="{B4AB9D84-0976-4CA3-ABC4-39B35B09EC91}" type="parTrans" cxnId="{F10C9108-381B-4965-A8A6-31AB63081EED}">
      <dgm:prSet/>
      <dgm:spPr/>
      <dgm:t>
        <a:bodyPr/>
        <a:lstStyle/>
        <a:p>
          <a:endParaRPr lang="en-US"/>
        </a:p>
      </dgm:t>
    </dgm:pt>
    <dgm:pt modelId="{9287E09D-B184-496D-8DB6-840570FC960D}" type="sibTrans" cxnId="{F10C9108-381B-4965-A8A6-31AB63081EED}">
      <dgm:prSet/>
      <dgm:spPr/>
      <dgm:t>
        <a:bodyPr/>
        <a:lstStyle/>
        <a:p>
          <a:endParaRPr lang="en-US"/>
        </a:p>
      </dgm:t>
    </dgm:pt>
    <dgm:pt modelId="{8887809F-F7C5-4F66-8B9B-91D40384FF06}">
      <dgm:prSet/>
      <dgm:spPr/>
      <dgm:t>
        <a:bodyPr/>
        <a:lstStyle/>
        <a:p>
          <a:r>
            <a:rPr lang="nl-NL"/>
            <a:t>www.belastingdienst</a:t>
          </a:r>
          <a:r>
            <a:rPr lang="nl-NL" dirty="0"/>
            <a:t>.nl/kennisnetwerk</a:t>
          </a:r>
          <a:endParaRPr lang="en-US" dirty="0"/>
        </a:p>
      </dgm:t>
    </dgm:pt>
    <dgm:pt modelId="{3C73C272-86A7-4DE0-9A7C-3E22FFD2F620}" type="parTrans" cxnId="{33C8A336-231A-4313-A8E4-6416BB313F16}">
      <dgm:prSet/>
      <dgm:spPr/>
      <dgm:t>
        <a:bodyPr/>
        <a:lstStyle/>
        <a:p>
          <a:endParaRPr lang="en-US"/>
        </a:p>
      </dgm:t>
    </dgm:pt>
    <dgm:pt modelId="{D46A3375-E1B7-4693-87D6-1DF595264500}" type="sibTrans" cxnId="{33C8A336-231A-4313-A8E4-6416BB313F16}">
      <dgm:prSet/>
      <dgm:spPr/>
      <dgm:t>
        <a:bodyPr/>
        <a:lstStyle/>
        <a:p>
          <a:endParaRPr lang="en-US"/>
        </a:p>
      </dgm:t>
    </dgm:pt>
    <dgm:pt modelId="{54BF5BB9-A7A2-4E76-8BB0-5D9FF474B55C}">
      <dgm:prSet/>
      <dgm:spPr/>
      <dgm:t>
        <a:bodyPr/>
        <a:lstStyle/>
        <a:p>
          <a:r>
            <a:rPr lang="en-US" dirty="0"/>
            <a:t>www.belastingdienst.nl/overons</a:t>
          </a:r>
        </a:p>
      </dgm:t>
    </dgm:pt>
    <dgm:pt modelId="{FC0DCDF2-0123-49DB-8E38-A69D57E03EDE}" type="parTrans" cxnId="{72573BBE-C32B-4965-A595-D4F3F70860AE}">
      <dgm:prSet/>
      <dgm:spPr/>
      <dgm:t>
        <a:bodyPr/>
        <a:lstStyle/>
        <a:p>
          <a:endParaRPr lang="en-US"/>
        </a:p>
      </dgm:t>
    </dgm:pt>
    <dgm:pt modelId="{B8D8BBEB-9677-4419-BBFD-4161F28AFD56}" type="sibTrans" cxnId="{72573BBE-C32B-4965-A595-D4F3F70860AE}">
      <dgm:prSet/>
      <dgm:spPr/>
      <dgm:t>
        <a:bodyPr/>
        <a:lstStyle/>
        <a:p>
          <a:endParaRPr lang="en-US"/>
        </a:p>
      </dgm:t>
    </dgm:pt>
    <dgm:pt modelId="{4DBD50D0-0FAE-4E4B-AB5C-A572562CF889}">
      <dgm:prSet/>
      <dgm:spPr/>
      <dgm:t>
        <a:bodyPr/>
        <a:lstStyle/>
        <a:p>
          <a:r>
            <a:rPr lang="en-US" b="1"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Download de contactkaart</a:t>
          </a:r>
          <a:endParaRPr lang="en-US" b="1" dirty="0">
            <a:solidFill>
              <a:schemeClr val="bg1"/>
            </a:solidFill>
          </a:endParaRPr>
        </a:p>
      </dgm:t>
      <dgm:extLst>
        <a:ext uri="{E40237B7-FDA0-4F09-8148-C483321AD2D9}">
          <dgm14:cNvPr xmlns:dgm14="http://schemas.microsoft.com/office/drawing/2010/diagram" id="0" name="">
            <a:hlinkClick xmlns:r="http://schemas.openxmlformats.org/officeDocument/2006/relationships" r:id="rId1"/>
          </dgm14:cNvPr>
        </a:ext>
      </dgm:extLst>
    </dgm:pt>
    <dgm:pt modelId="{630C7D99-3585-4F4F-96E0-1FAEAB21516A}" type="parTrans" cxnId="{6751555F-391F-47ED-91AE-C5DABBA14502}">
      <dgm:prSet/>
      <dgm:spPr/>
      <dgm:t>
        <a:bodyPr/>
        <a:lstStyle/>
        <a:p>
          <a:endParaRPr lang="en-US"/>
        </a:p>
      </dgm:t>
    </dgm:pt>
    <dgm:pt modelId="{E99A1377-0DFF-4951-86E2-9C446951D4BA}" type="sibTrans" cxnId="{6751555F-391F-47ED-91AE-C5DABBA14502}">
      <dgm:prSet/>
      <dgm:spPr/>
      <dgm:t>
        <a:bodyPr/>
        <a:lstStyle/>
        <a:p>
          <a:endParaRPr lang="en-US"/>
        </a:p>
      </dgm:t>
    </dgm:pt>
    <dgm:pt modelId="{63B9593B-1848-450E-BF0A-F686DECD1CED}">
      <dgm:prSet/>
      <dgm:spPr/>
      <dgm:t>
        <a:bodyPr/>
        <a:lstStyle/>
        <a:p>
          <a:r>
            <a:rPr lang="nl-NL" dirty="0"/>
            <a:t>maatschappelijkdienstverleners@belastingdienst.nl</a:t>
          </a:r>
          <a:endParaRPr lang="en-US" dirty="0"/>
        </a:p>
      </dgm:t>
    </dgm:pt>
    <dgm:pt modelId="{300431B5-2059-4089-B327-3BB081132380}" type="parTrans" cxnId="{E9E5905A-D783-4636-A486-98511322B85D}">
      <dgm:prSet/>
      <dgm:spPr/>
      <dgm:t>
        <a:bodyPr/>
        <a:lstStyle/>
        <a:p>
          <a:endParaRPr lang="nl-NL"/>
        </a:p>
      </dgm:t>
    </dgm:pt>
    <dgm:pt modelId="{356512A6-7396-4442-AC81-728613D07487}" type="sibTrans" cxnId="{E9E5905A-D783-4636-A486-98511322B85D}">
      <dgm:prSet/>
      <dgm:spPr/>
      <dgm:t>
        <a:bodyPr/>
        <a:lstStyle/>
        <a:p>
          <a:endParaRPr lang="nl-NL"/>
        </a:p>
      </dgm:t>
    </dgm:pt>
    <dgm:pt modelId="{216B3E7F-31CC-4A59-B11D-61D471337E1B}" type="pres">
      <dgm:prSet presAssocID="{A32B4719-6948-4A59-AEA4-3BED16FFF658}" presName="linear" presStyleCnt="0">
        <dgm:presLayoutVars>
          <dgm:animLvl val="lvl"/>
          <dgm:resizeHandles val="exact"/>
        </dgm:presLayoutVars>
      </dgm:prSet>
      <dgm:spPr/>
    </dgm:pt>
    <dgm:pt modelId="{F37DAA10-0E77-4B65-9214-1C913E978986}" type="pres">
      <dgm:prSet presAssocID="{02F9375A-58CF-431A-99D5-DCA109AFF7F6}" presName="parentText" presStyleLbl="node1" presStyleIdx="0" presStyleCnt="5">
        <dgm:presLayoutVars>
          <dgm:chMax val="0"/>
          <dgm:bulletEnabled val="1"/>
        </dgm:presLayoutVars>
      </dgm:prSet>
      <dgm:spPr/>
    </dgm:pt>
    <dgm:pt modelId="{D0C320FB-78F3-4AAA-B958-D781C5852F63}" type="pres">
      <dgm:prSet presAssocID="{9287E09D-B184-496D-8DB6-840570FC960D}" presName="spacer" presStyleCnt="0"/>
      <dgm:spPr/>
    </dgm:pt>
    <dgm:pt modelId="{F5578775-CA61-48B1-B3D5-184E1B2EF0C6}" type="pres">
      <dgm:prSet presAssocID="{63B9593B-1848-450E-BF0A-F686DECD1CED}" presName="parentText" presStyleLbl="node1" presStyleIdx="1" presStyleCnt="5">
        <dgm:presLayoutVars>
          <dgm:chMax val="0"/>
          <dgm:bulletEnabled val="1"/>
        </dgm:presLayoutVars>
      </dgm:prSet>
      <dgm:spPr/>
    </dgm:pt>
    <dgm:pt modelId="{B3F8501D-57CA-4D24-8DF8-3C3870EBB9E3}" type="pres">
      <dgm:prSet presAssocID="{356512A6-7396-4442-AC81-728613D07487}" presName="spacer" presStyleCnt="0"/>
      <dgm:spPr/>
    </dgm:pt>
    <dgm:pt modelId="{C4F38E36-2E38-4206-B1ED-B521A724475F}" type="pres">
      <dgm:prSet presAssocID="{8887809F-F7C5-4F66-8B9B-91D40384FF06}" presName="parentText" presStyleLbl="node1" presStyleIdx="2" presStyleCnt="5">
        <dgm:presLayoutVars>
          <dgm:chMax val="0"/>
          <dgm:bulletEnabled val="1"/>
        </dgm:presLayoutVars>
      </dgm:prSet>
      <dgm:spPr/>
    </dgm:pt>
    <dgm:pt modelId="{8E870295-4A73-485A-AB91-F0B187BE7DE0}" type="pres">
      <dgm:prSet presAssocID="{D46A3375-E1B7-4693-87D6-1DF595264500}" presName="spacer" presStyleCnt="0"/>
      <dgm:spPr/>
    </dgm:pt>
    <dgm:pt modelId="{C580601E-9A0A-4EFE-BA5E-CC43E78EFE91}" type="pres">
      <dgm:prSet presAssocID="{54BF5BB9-A7A2-4E76-8BB0-5D9FF474B55C}" presName="parentText" presStyleLbl="node1" presStyleIdx="3" presStyleCnt="5">
        <dgm:presLayoutVars>
          <dgm:chMax val="0"/>
          <dgm:bulletEnabled val="1"/>
        </dgm:presLayoutVars>
      </dgm:prSet>
      <dgm:spPr/>
    </dgm:pt>
    <dgm:pt modelId="{4DC74629-C38A-4D8A-920F-D4B7FCB95F0B}" type="pres">
      <dgm:prSet presAssocID="{B8D8BBEB-9677-4419-BBFD-4161F28AFD56}" presName="spacer" presStyleCnt="0"/>
      <dgm:spPr/>
    </dgm:pt>
    <dgm:pt modelId="{61FCF8A4-C97A-438E-BE7B-55819C799C6C}" type="pres">
      <dgm:prSet presAssocID="{4DBD50D0-0FAE-4E4B-AB5C-A572562CF889}" presName="parentText" presStyleLbl="node1" presStyleIdx="4" presStyleCnt="5">
        <dgm:presLayoutVars>
          <dgm:chMax val="0"/>
          <dgm:bulletEnabled val="1"/>
        </dgm:presLayoutVars>
      </dgm:prSet>
      <dgm:spPr/>
    </dgm:pt>
  </dgm:ptLst>
  <dgm:cxnLst>
    <dgm:cxn modelId="{F10C9108-381B-4965-A8A6-31AB63081EED}" srcId="{A32B4719-6948-4A59-AEA4-3BED16FFF658}" destId="{02F9375A-58CF-431A-99D5-DCA109AFF7F6}" srcOrd="0" destOrd="0" parTransId="{B4AB9D84-0976-4CA3-ABC4-39B35B09EC91}" sibTransId="{9287E09D-B184-496D-8DB6-840570FC960D}"/>
    <dgm:cxn modelId="{33C8A336-231A-4313-A8E4-6416BB313F16}" srcId="{A32B4719-6948-4A59-AEA4-3BED16FFF658}" destId="{8887809F-F7C5-4F66-8B9B-91D40384FF06}" srcOrd="2" destOrd="0" parTransId="{3C73C272-86A7-4DE0-9A7C-3E22FFD2F620}" sibTransId="{D46A3375-E1B7-4693-87D6-1DF595264500}"/>
    <dgm:cxn modelId="{6751555F-391F-47ED-91AE-C5DABBA14502}" srcId="{A32B4719-6948-4A59-AEA4-3BED16FFF658}" destId="{4DBD50D0-0FAE-4E4B-AB5C-A572562CF889}" srcOrd="4" destOrd="0" parTransId="{630C7D99-3585-4F4F-96E0-1FAEAB21516A}" sibTransId="{E99A1377-0DFF-4951-86E2-9C446951D4BA}"/>
    <dgm:cxn modelId="{8AA7E755-3125-44CB-B487-833C75A16857}" type="presOf" srcId="{A32B4719-6948-4A59-AEA4-3BED16FFF658}" destId="{216B3E7F-31CC-4A59-B11D-61D471337E1B}" srcOrd="0" destOrd="0" presId="urn:microsoft.com/office/officeart/2005/8/layout/vList2"/>
    <dgm:cxn modelId="{E9E5905A-D783-4636-A486-98511322B85D}" srcId="{A32B4719-6948-4A59-AEA4-3BED16FFF658}" destId="{63B9593B-1848-450E-BF0A-F686DECD1CED}" srcOrd="1" destOrd="0" parTransId="{300431B5-2059-4089-B327-3BB081132380}" sibTransId="{356512A6-7396-4442-AC81-728613D07487}"/>
    <dgm:cxn modelId="{61F5628F-41D4-4E3E-A972-2837D33C8BCE}" type="presOf" srcId="{54BF5BB9-A7A2-4E76-8BB0-5D9FF474B55C}" destId="{C580601E-9A0A-4EFE-BA5E-CC43E78EFE91}" srcOrd="0" destOrd="0" presId="urn:microsoft.com/office/officeart/2005/8/layout/vList2"/>
    <dgm:cxn modelId="{E6B95AA8-C32E-48F0-B0F3-70E342C0AA36}" type="presOf" srcId="{4DBD50D0-0FAE-4E4B-AB5C-A572562CF889}" destId="{61FCF8A4-C97A-438E-BE7B-55819C799C6C}" srcOrd="0" destOrd="0" presId="urn:microsoft.com/office/officeart/2005/8/layout/vList2"/>
    <dgm:cxn modelId="{72573BBE-C32B-4965-A595-D4F3F70860AE}" srcId="{A32B4719-6948-4A59-AEA4-3BED16FFF658}" destId="{54BF5BB9-A7A2-4E76-8BB0-5D9FF474B55C}" srcOrd="3" destOrd="0" parTransId="{FC0DCDF2-0123-49DB-8E38-A69D57E03EDE}" sibTransId="{B8D8BBEB-9677-4419-BBFD-4161F28AFD56}"/>
    <dgm:cxn modelId="{861316EB-FEF3-4BB3-A5DD-5300B7A1F2F4}" type="presOf" srcId="{8887809F-F7C5-4F66-8B9B-91D40384FF06}" destId="{C4F38E36-2E38-4206-B1ED-B521A724475F}" srcOrd="0" destOrd="0" presId="urn:microsoft.com/office/officeart/2005/8/layout/vList2"/>
    <dgm:cxn modelId="{B3AE2DEC-FE30-4DF0-901B-E29C4A97B65D}" type="presOf" srcId="{02F9375A-58CF-431A-99D5-DCA109AFF7F6}" destId="{F37DAA10-0E77-4B65-9214-1C913E978986}" srcOrd="0" destOrd="0" presId="urn:microsoft.com/office/officeart/2005/8/layout/vList2"/>
    <dgm:cxn modelId="{6C46CDFA-68D3-4F70-A730-8D143FAA12CE}" type="presOf" srcId="{63B9593B-1848-450E-BF0A-F686DECD1CED}" destId="{F5578775-CA61-48B1-B3D5-184E1B2EF0C6}" srcOrd="0" destOrd="0" presId="urn:microsoft.com/office/officeart/2005/8/layout/vList2"/>
    <dgm:cxn modelId="{E156215B-ED6B-4132-A63F-4E8E93FE7BD7}" type="presParOf" srcId="{216B3E7F-31CC-4A59-B11D-61D471337E1B}" destId="{F37DAA10-0E77-4B65-9214-1C913E978986}" srcOrd="0" destOrd="0" presId="urn:microsoft.com/office/officeart/2005/8/layout/vList2"/>
    <dgm:cxn modelId="{900D85C3-26D2-41CD-810D-6372EC25C084}" type="presParOf" srcId="{216B3E7F-31CC-4A59-B11D-61D471337E1B}" destId="{D0C320FB-78F3-4AAA-B958-D781C5852F63}" srcOrd="1" destOrd="0" presId="urn:microsoft.com/office/officeart/2005/8/layout/vList2"/>
    <dgm:cxn modelId="{C0D1D03C-A0C7-45DB-B551-B3AEA69C0A1B}" type="presParOf" srcId="{216B3E7F-31CC-4A59-B11D-61D471337E1B}" destId="{F5578775-CA61-48B1-B3D5-184E1B2EF0C6}" srcOrd="2" destOrd="0" presId="urn:microsoft.com/office/officeart/2005/8/layout/vList2"/>
    <dgm:cxn modelId="{AB54A21F-9DB6-43C4-82C3-26B55E23129D}" type="presParOf" srcId="{216B3E7F-31CC-4A59-B11D-61D471337E1B}" destId="{B3F8501D-57CA-4D24-8DF8-3C3870EBB9E3}" srcOrd="3" destOrd="0" presId="urn:microsoft.com/office/officeart/2005/8/layout/vList2"/>
    <dgm:cxn modelId="{541202D8-B78E-431E-A81F-9D4BCF717499}" type="presParOf" srcId="{216B3E7F-31CC-4A59-B11D-61D471337E1B}" destId="{C4F38E36-2E38-4206-B1ED-B521A724475F}" srcOrd="4" destOrd="0" presId="urn:microsoft.com/office/officeart/2005/8/layout/vList2"/>
    <dgm:cxn modelId="{DB664030-8A03-4300-A71C-DA5352659849}" type="presParOf" srcId="{216B3E7F-31CC-4A59-B11D-61D471337E1B}" destId="{8E870295-4A73-485A-AB91-F0B187BE7DE0}" srcOrd="5" destOrd="0" presId="urn:microsoft.com/office/officeart/2005/8/layout/vList2"/>
    <dgm:cxn modelId="{DFBE7D8C-7275-4B4D-8033-FB0CE8BD5FF4}" type="presParOf" srcId="{216B3E7F-31CC-4A59-B11D-61D471337E1B}" destId="{C580601E-9A0A-4EFE-BA5E-CC43E78EFE91}" srcOrd="6" destOrd="0" presId="urn:microsoft.com/office/officeart/2005/8/layout/vList2"/>
    <dgm:cxn modelId="{C03535A5-AEBF-4C2D-AA2F-E334B6BDD780}" type="presParOf" srcId="{216B3E7F-31CC-4A59-B11D-61D471337E1B}" destId="{4DC74629-C38A-4D8A-920F-D4B7FCB95F0B}" srcOrd="7" destOrd="0" presId="urn:microsoft.com/office/officeart/2005/8/layout/vList2"/>
    <dgm:cxn modelId="{ACC2B835-7804-49D2-9D62-B3ABE0B6FBED}" type="presParOf" srcId="{216B3E7F-31CC-4A59-B11D-61D471337E1B}" destId="{61FCF8A4-C97A-438E-BE7B-55819C799C6C}"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DAA10-0E77-4B65-9214-1C913E978986}">
      <dsp:nvSpPr>
        <dsp:cNvPr id="0" name=""/>
        <dsp:cNvSpPr/>
      </dsp:nvSpPr>
      <dsp:spPr>
        <a:xfrm>
          <a:off x="0" y="209043"/>
          <a:ext cx="5735165"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kern="1200" dirty="0"/>
            <a:t>Persoonlijk contact via uw relatiebeheerder</a:t>
          </a:r>
          <a:endParaRPr lang="en-US" sz="2000" kern="1200" dirty="0"/>
        </a:p>
      </dsp:txBody>
      <dsp:txXfrm>
        <a:off x="23417" y="232460"/>
        <a:ext cx="5688331" cy="432866"/>
      </dsp:txXfrm>
    </dsp:sp>
    <dsp:sp modelId="{F5578775-CA61-48B1-B3D5-184E1B2EF0C6}">
      <dsp:nvSpPr>
        <dsp:cNvPr id="0" name=""/>
        <dsp:cNvSpPr/>
      </dsp:nvSpPr>
      <dsp:spPr>
        <a:xfrm>
          <a:off x="0" y="746343"/>
          <a:ext cx="5735165"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kern="1200" dirty="0"/>
            <a:t>maatschappelijkdienstverleners@belastingdienst.nl</a:t>
          </a:r>
          <a:endParaRPr lang="en-US" sz="2000" kern="1200" dirty="0"/>
        </a:p>
      </dsp:txBody>
      <dsp:txXfrm>
        <a:off x="23417" y="769760"/>
        <a:ext cx="5688331" cy="432866"/>
      </dsp:txXfrm>
    </dsp:sp>
    <dsp:sp modelId="{C4F38E36-2E38-4206-B1ED-B521A724475F}">
      <dsp:nvSpPr>
        <dsp:cNvPr id="0" name=""/>
        <dsp:cNvSpPr/>
      </dsp:nvSpPr>
      <dsp:spPr>
        <a:xfrm>
          <a:off x="0" y="1283644"/>
          <a:ext cx="5735165"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kern="1200"/>
            <a:t>www.belastingdienst</a:t>
          </a:r>
          <a:r>
            <a:rPr lang="nl-NL" sz="2000" kern="1200" dirty="0"/>
            <a:t>.nl/kennisnetwerk</a:t>
          </a:r>
          <a:endParaRPr lang="en-US" sz="2000" kern="1200" dirty="0"/>
        </a:p>
      </dsp:txBody>
      <dsp:txXfrm>
        <a:off x="23417" y="1307061"/>
        <a:ext cx="5688331" cy="432866"/>
      </dsp:txXfrm>
    </dsp:sp>
    <dsp:sp modelId="{C580601E-9A0A-4EFE-BA5E-CC43E78EFE91}">
      <dsp:nvSpPr>
        <dsp:cNvPr id="0" name=""/>
        <dsp:cNvSpPr/>
      </dsp:nvSpPr>
      <dsp:spPr>
        <a:xfrm>
          <a:off x="0" y="1820944"/>
          <a:ext cx="5735165"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www.belastingdienst.nl/overons</a:t>
          </a:r>
        </a:p>
      </dsp:txBody>
      <dsp:txXfrm>
        <a:off x="23417" y="1844361"/>
        <a:ext cx="5688331" cy="432866"/>
      </dsp:txXfrm>
    </dsp:sp>
    <dsp:sp modelId="{61FCF8A4-C97A-438E-BE7B-55819C799C6C}">
      <dsp:nvSpPr>
        <dsp:cNvPr id="0" name=""/>
        <dsp:cNvSpPr/>
      </dsp:nvSpPr>
      <dsp:spPr>
        <a:xfrm>
          <a:off x="0" y="2358244"/>
          <a:ext cx="5735165"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Download de contactkaart</a:t>
          </a:r>
          <a:endParaRPr lang="en-US" sz="2000" b="1" kern="1200" dirty="0">
            <a:solidFill>
              <a:schemeClr val="bg1"/>
            </a:solidFill>
          </a:endParaRPr>
        </a:p>
      </dsp:txBody>
      <dsp:txXfrm>
        <a:off x="23417" y="2381661"/>
        <a:ext cx="5688331" cy="4328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2C150-DA47-43F6-927B-205A64EF0986}" type="datetimeFigureOut">
              <a:rPr lang="nl-NL" smtClean="0"/>
              <a:t>12-2-2025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A2BF69-E9DA-485E-ABA8-35379A987939}" type="slidenum">
              <a:rPr lang="nl-NL" smtClean="0"/>
              <a:t>‹nr.›</a:t>
            </a:fld>
            <a:endParaRPr lang="nl-NL"/>
          </a:p>
        </p:txBody>
      </p:sp>
    </p:spTree>
    <p:extLst>
      <p:ext uri="{BB962C8B-B14F-4D97-AF65-F5344CB8AC3E}">
        <p14:creationId xmlns:p14="http://schemas.microsoft.com/office/powerpoint/2010/main" val="2513407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solidFill>
                  <a:prstClr val="black"/>
                </a:solidFill>
              </a:rPr>
              <a:pPr/>
              <a:t>1</a:t>
            </a:fld>
            <a:endParaRPr lang="nl-NL">
              <a:solidFill>
                <a:prstClr val="black"/>
              </a:solidFill>
            </a:endParaRPr>
          </a:p>
        </p:txBody>
      </p:sp>
    </p:spTree>
    <p:extLst>
      <p:ext uri="{BB962C8B-B14F-4D97-AF65-F5344CB8AC3E}">
        <p14:creationId xmlns:p14="http://schemas.microsoft.com/office/powerpoint/2010/main" val="2304446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8A2BF69-E9DA-485E-ABA8-35379A987939}" type="slidenum">
              <a:rPr lang="nl-NL" smtClean="0"/>
              <a:t>39</a:t>
            </a:fld>
            <a:endParaRPr lang="nl-NL"/>
          </a:p>
        </p:txBody>
      </p:sp>
    </p:spTree>
    <p:extLst>
      <p:ext uri="{BB962C8B-B14F-4D97-AF65-F5344CB8AC3E}">
        <p14:creationId xmlns:p14="http://schemas.microsoft.com/office/powerpoint/2010/main" val="1157984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8A2BF69-E9DA-485E-ABA8-35379A987939}" type="slidenum">
              <a:rPr lang="nl-NL" smtClean="0"/>
              <a:t>40</a:t>
            </a:fld>
            <a:endParaRPr lang="nl-NL"/>
          </a:p>
        </p:txBody>
      </p:sp>
    </p:spTree>
    <p:extLst>
      <p:ext uri="{BB962C8B-B14F-4D97-AF65-F5344CB8AC3E}">
        <p14:creationId xmlns:p14="http://schemas.microsoft.com/office/powerpoint/2010/main" val="1701630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8A2BF69-E9DA-485E-ABA8-35379A987939}" type="slidenum">
              <a:rPr lang="nl-NL" smtClean="0"/>
              <a:t>41</a:t>
            </a:fld>
            <a:endParaRPr lang="nl-NL"/>
          </a:p>
        </p:txBody>
      </p:sp>
    </p:spTree>
    <p:extLst>
      <p:ext uri="{BB962C8B-B14F-4D97-AF65-F5344CB8AC3E}">
        <p14:creationId xmlns:p14="http://schemas.microsoft.com/office/powerpoint/2010/main" val="2857818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740F6F6-60B6-48C2-BD0E-4DA2D35E59D0}" type="slidenum">
              <a:rPr lang="nl-NL" smtClean="0"/>
              <a:t>42</a:t>
            </a:fld>
            <a:endParaRPr lang="nl-NL"/>
          </a:p>
        </p:txBody>
      </p:sp>
    </p:spTree>
    <p:extLst>
      <p:ext uri="{BB962C8B-B14F-4D97-AF65-F5344CB8AC3E}">
        <p14:creationId xmlns:p14="http://schemas.microsoft.com/office/powerpoint/2010/main" val="1193913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740F6F6-60B6-48C2-BD0E-4DA2D35E59D0}" type="slidenum">
              <a:rPr lang="nl-NL" smtClean="0"/>
              <a:t>43</a:t>
            </a:fld>
            <a:endParaRPr lang="nl-NL"/>
          </a:p>
        </p:txBody>
      </p:sp>
    </p:spTree>
    <p:extLst>
      <p:ext uri="{BB962C8B-B14F-4D97-AF65-F5344CB8AC3E}">
        <p14:creationId xmlns:p14="http://schemas.microsoft.com/office/powerpoint/2010/main" val="3650244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740F6F6-60B6-48C2-BD0E-4DA2D35E59D0}" type="slidenum">
              <a:rPr lang="nl-NL" smtClean="0"/>
              <a:t>44</a:t>
            </a:fld>
            <a:endParaRPr lang="nl-NL"/>
          </a:p>
        </p:txBody>
      </p:sp>
    </p:spTree>
    <p:extLst>
      <p:ext uri="{BB962C8B-B14F-4D97-AF65-F5344CB8AC3E}">
        <p14:creationId xmlns:p14="http://schemas.microsoft.com/office/powerpoint/2010/main" val="2037057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740F6F6-60B6-48C2-BD0E-4DA2D35E59D0}" type="slidenum">
              <a:rPr lang="nl-NL" smtClean="0"/>
              <a:t>45</a:t>
            </a:fld>
            <a:endParaRPr lang="nl-NL"/>
          </a:p>
        </p:txBody>
      </p:sp>
    </p:spTree>
    <p:extLst>
      <p:ext uri="{BB962C8B-B14F-4D97-AF65-F5344CB8AC3E}">
        <p14:creationId xmlns:p14="http://schemas.microsoft.com/office/powerpoint/2010/main" val="483118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8A2BF69-E9DA-485E-ABA8-35379A987939}" type="slidenum">
              <a:rPr lang="nl-NL" smtClean="0"/>
              <a:t>46</a:t>
            </a:fld>
            <a:endParaRPr lang="nl-NL"/>
          </a:p>
        </p:txBody>
      </p:sp>
    </p:spTree>
    <p:extLst>
      <p:ext uri="{BB962C8B-B14F-4D97-AF65-F5344CB8AC3E}">
        <p14:creationId xmlns:p14="http://schemas.microsoft.com/office/powerpoint/2010/main" val="3528972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8A2BF69-E9DA-485E-ABA8-35379A987939}" type="slidenum">
              <a:rPr lang="nl-NL" smtClean="0"/>
              <a:t>47</a:t>
            </a:fld>
            <a:endParaRPr lang="nl-NL"/>
          </a:p>
        </p:txBody>
      </p:sp>
    </p:spTree>
    <p:extLst>
      <p:ext uri="{BB962C8B-B14F-4D97-AF65-F5344CB8AC3E}">
        <p14:creationId xmlns:p14="http://schemas.microsoft.com/office/powerpoint/2010/main" val="2961566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8A2BF69-E9DA-485E-ABA8-35379A987939}" type="slidenum">
              <a:rPr lang="nl-NL" smtClean="0"/>
              <a:t>48</a:t>
            </a:fld>
            <a:endParaRPr lang="nl-NL"/>
          </a:p>
        </p:txBody>
      </p:sp>
    </p:spTree>
    <p:extLst>
      <p:ext uri="{BB962C8B-B14F-4D97-AF65-F5344CB8AC3E}">
        <p14:creationId xmlns:p14="http://schemas.microsoft.com/office/powerpoint/2010/main" val="3355017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solidFill>
                  <a:prstClr val="black"/>
                </a:solidFill>
              </a:rPr>
              <a:pPr/>
              <a:t>3</a:t>
            </a:fld>
            <a:endParaRPr lang="nl-NL">
              <a:solidFill>
                <a:prstClr val="black"/>
              </a:solidFill>
            </a:endParaRPr>
          </a:p>
        </p:txBody>
      </p:sp>
    </p:spTree>
    <p:extLst>
      <p:ext uri="{BB962C8B-B14F-4D97-AF65-F5344CB8AC3E}">
        <p14:creationId xmlns:p14="http://schemas.microsoft.com/office/powerpoint/2010/main" val="182808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8A2BF69-E9DA-485E-ABA8-35379A987939}" type="slidenum">
              <a:rPr lang="nl-NL" smtClean="0"/>
              <a:t>49</a:t>
            </a:fld>
            <a:endParaRPr lang="nl-NL"/>
          </a:p>
        </p:txBody>
      </p:sp>
    </p:spTree>
    <p:extLst>
      <p:ext uri="{BB962C8B-B14F-4D97-AF65-F5344CB8AC3E}">
        <p14:creationId xmlns:p14="http://schemas.microsoft.com/office/powerpoint/2010/main" val="249602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8A2BF69-E9DA-485E-ABA8-35379A987939}" type="slidenum">
              <a:rPr lang="nl-NL" smtClean="0"/>
              <a:t>50</a:t>
            </a:fld>
            <a:endParaRPr lang="nl-NL"/>
          </a:p>
        </p:txBody>
      </p:sp>
    </p:spTree>
    <p:extLst>
      <p:ext uri="{BB962C8B-B14F-4D97-AF65-F5344CB8AC3E}">
        <p14:creationId xmlns:p14="http://schemas.microsoft.com/office/powerpoint/2010/main" val="1139731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solidFill>
                  <a:prstClr val="black"/>
                </a:solidFill>
              </a:rPr>
              <a:pPr/>
              <a:t>7</a:t>
            </a:fld>
            <a:endParaRPr lang="nl-NL">
              <a:solidFill>
                <a:prstClr val="black"/>
              </a:solidFill>
            </a:endParaRPr>
          </a:p>
        </p:txBody>
      </p:sp>
    </p:spTree>
    <p:extLst>
      <p:ext uri="{BB962C8B-B14F-4D97-AF65-F5344CB8AC3E}">
        <p14:creationId xmlns:p14="http://schemas.microsoft.com/office/powerpoint/2010/main" val="747921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A2BF69-E9DA-485E-ABA8-35379A987939}" type="slidenum">
              <a:rPr lang="nl-NL" smtClean="0"/>
              <a:t>15</a:t>
            </a:fld>
            <a:endParaRPr lang="nl-NL"/>
          </a:p>
        </p:txBody>
      </p:sp>
    </p:spTree>
    <p:extLst>
      <p:ext uri="{BB962C8B-B14F-4D97-AF65-F5344CB8AC3E}">
        <p14:creationId xmlns:p14="http://schemas.microsoft.com/office/powerpoint/2010/main" val="3304259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solidFill>
                  <a:prstClr val="black"/>
                </a:solidFill>
              </a:rPr>
              <a:pPr/>
              <a:t>20</a:t>
            </a:fld>
            <a:endParaRPr lang="nl-NL">
              <a:solidFill>
                <a:prstClr val="black"/>
              </a:solidFill>
            </a:endParaRPr>
          </a:p>
        </p:txBody>
      </p:sp>
    </p:spTree>
    <p:extLst>
      <p:ext uri="{BB962C8B-B14F-4D97-AF65-F5344CB8AC3E}">
        <p14:creationId xmlns:p14="http://schemas.microsoft.com/office/powerpoint/2010/main" val="448581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solidFill>
                  <a:prstClr val="black"/>
                </a:solidFill>
              </a:rPr>
              <a:pPr/>
              <a:t>24</a:t>
            </a:fld>
            <a:endParaRPr lang="nl-NL">
              <a:solidFill>
                <a:prstClr val="black"/>
              </a:solidFill>
            </a:endParaRPr>
          </a:p>
        </p:txBody>
      </p:sp>
    </p:spTree>
    <p:extLst>
      <p:ext uri="{BB962C8B-B14F-4D97-AF65-F5344CB8AC3E}">
        <p14:creationId xmlns:p14="http://schemas.microsoft.com/office/powerpoint/2010/main" val="1140210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solidFill>
                  <a:prstClr val="black"/>
                </a:solidFill>
              </a:rPr>
              <a:pPr/>
              <a:t>28</a:t>
            </a:fld>
            <a:endParaRPr lang="nl-NL">
              <a:solidFill>
                <a:prstClr val="black"/>
              </a:solidFill>
            </a:endParaRPr>
          </a:p>
        </p:txBody>
      </p:sp>
    </p:spTree>
    <p:extLst>
      <p:ext uri="{BB962C8B-B14F-4D97-AF65-F5344CB8AC3E}">
        <p14:creationId xmlns:p14="http://schemas.microsoft.com/office/powerpoint/2010/main" val="2065487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solidFill>
                  <a:prstClr val="black"/>
                </a:solidFill>
              </a:rPr>
              <a:pPr/>
              <a:t>32</a:t>
            </a:fld>
            <a:endParaRPr lang="nl-NL">
              <a:solidFill>
                <a:prstClr val="black"/>
              </a:solidFill>
            </a:endParaRPr>
          </a:p>
        </p:txBody>
      </p:sp>
    </p:spTree>
    <p:extLst>
      <p:ext uri="{BB962C8B-B14F-4D97-AF65-F5344CB8AC3E}">
        <p14:creationId xmlns:p14="http://schemas.microsoft.com/office/powerpoint/2010/main" val="3097923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solidFill>
                  <a:prstClr val="black"/>
                </a:solidFill>
              </a:rPr>
              <a:pPr/>
              <a:t>38</a:t>
            </a:fld>
            <a:endParaRPr lang="nl-NL">
              <a:solidFill>
                <a:prstClr val="black"/>
              </a:solidFill>
            </a:endParaRPr>
          </a:p>
        </p:txBody>
      </p:sp>
    </p:spTree>
    <p:extLst>
      <p:ext uri="{BB962C8B-B14F-4D97-AF65-F5344CB8AC3E}">
        <p14:creationId xmlns:p14="http://schemas.microsoft.com/office/powerpoint/2010/main" val="402622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67298774-C2A3-4C70-8D3F-6711293350D2}" type="datetimeFigureOut">
              <a:rPr lang="nl-NL" smtClean="0"/>
              <a:t>12-2-2025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34D3FB7-7F9C-4903-9D76-FA4F9551DDE7}" type="slidenum">
              <a:rPr lang="nl-NL" smtClean="0"/>
              <a:t>‹nr.›</a:t>
            </a:fld>
            <a:endParaRPr lang="nl-NL"/>
          </a:p>
        </p:txBody>
      </p:sp>
    </p:spTree>
    <p:extLst>
      <p:ext uri="{BB962C8B-B14F-4D97-AF65-F5344CB8AC3E}">
        <p14:creationId xmlns:p14="http://schemas.microsoft.com/office/powerpoint/2010/main" val="51883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7298774-C2A3-4C70-8D3F-6711293350D2}" type="datetimeFigureOut">
              <a:rPr lang="nl-NL" smtClean="0"/>
              <a:t>12-2-2025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34D3FB7-7F9C-4903-9D76-FA4F9551DDE7}" type="slidenum">
              <a:rPr lang="nl-NL" smtClean="0"/>
              <a:t>‹nr.›</a:t>
            </a:fld>
            <a:endParaRPr lang="nl-NL"/>
          </a:p>
        </p:txBody>
      </p:sp>
    </p:spTree>
    <p:extLst>
      <p:ext uri="{BB962C8B-B14F-4D97-AF65-F5344CB8AC3E}">
        <p14:creationId xmlns:p14="http://schemas.microsoft.com/office/powerpoint/2010/main" val="242078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7298774-C2A3-4C70-8D3F-6711293350D2}" type="datetimeFigureOut">
              <a:rPr lang="nl-NL" smtClean="0"/>
              <a:t>12-2-2025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34D3FB7-7F9C-4903-9D76-FA4F9551DDE7}" type="slidenum">
              <a:rPr lang="nl-NL" smtClean="0"/>
              <a:t>‹nr.›</a:t>
            </a:fld>
            <a:endParaRPr lang="nl-NL"/>
          </a:p>
        </p:txBody>
      </p:sp>
    </p:spTree>
    <p:extLst>
      <p:ext uri="{BB962C8B-B14F-4D97-AF65-F5344CB8AC3E}">
        <p14:creationId xmlns:p14="http://schemas.microsoft.com/office/powerpoint/2010/main" val="382771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www.belastingdienst.nl/kennisnetwerk</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‹nr.›</a:t>
            </a:fld>
            <a:endParaRPr lang="en-US" dirty="0">
              <a:solidFill>
                <a:srgbClr val="5FCBEF"/>
              </a:solidFill>
            </a:endParaRPr>
          </a:p>
        </p:txBody>
      </p:sp>
      <p:sp>
        <p:nvSpPr>
          <p:cNvPr id="18" name="Rechthoek 17"/>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pic>
        <p:nvPicPr>
          <p:cNvPr id="28" name="Afbeelding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31" y="0"/>
            <a:ext cx="12168738" cy="1879600"/>
          </a:xfrm>
          <a:prstGeom prst="rect">
            <a:avLst/>
          </a:prstGeom>
        </p:spPr>
      </p:pic>
    </p:spTree>
    <p:extLst>
      <p:ext uri="{BB962C8B-B14F-4D97-AF65-F5344CB8AC3E}">
        <p14:creationId xmlns:p14="http://schemas.microsoft.com/office/powerpoint/2010/main" val="282242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endParaRPr lang="nl-NL" dirty="0">
              <a:solidFill>
                <a:prstClr val="black">
                  <a:tint val="75000"/>
                </a:prstClr>
              </a:solidFill>
            </a:endParaRPr>
          </a:p>
        </p:txBody>
      </p:sp>
      <p:sp>
        <p:nvSpPr>
          <p:cNvPr id="5" name="Footer Placeholder 4"/>
          <p:cNvSpPr>
            <a:spLocks noGrp="1"/>
          </p:cNvSpPr>
          <p:nvPr>
            <p:ph type="ftr" sz="quarter" idx="11"/>
          </p:nvPr>
        </p:nvSpPr>
        <p:spPr/>
        <p:txBody>
          <a:bodyPr/>
          <a:lstStyle/>
          <a:p>
            <a:r>
              <a:rPr lang="nl-NL">
                <a:solidFill>
                  <a:prstClr val="black">
                    <a:tint val="75000"/>
                  </a:prstClr>
                </a:solidFill>
              </a:rPr>
              <a:t>www.belastingdienst.nl/kennisnetwerk</a:t>
            </a:r>
            <a:endParaRPr lang="nl-NL"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0A0A6AF-03C5-477E-939A-E28F7E7F05EA}" type="slidenum">
              <a:rPr lang="nl-NL" smtClean="0">
                <a:solidFill>
                  <a:srgbClr val="5FCBEF"/>
                </a:solidFill>
              </a:rPr>
              <a:pPr/>
              <a:t>‹nr.›</a:t>
            </a:fld>
            <a:endParaRPr lang="nl-NL" dirty="0">
              <a:solidFill>
                <a:srgbClr val="5FCBEF"/>
              </a:solidFill>
            </a:endParaRPr>
          </a:p>
        </p:txBody>
      </p:sp>
    </p:spTree>
    <p:extLst>
      <p:ext uri="{BB962C8B-B14F-4D97-AF65-F5344CB8AC3E}">
        <p14:creationId xmlns:p14="http://schemas.microsoft.com/office/powerpoint/2010/main" val="122961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endParaRPr lang="nl-NL" dirty="0">
              <a:solidFill>
                <a:prstClr val="black">
                  <a:tint val="75000"/>
                </a:prstClr>
              </a:solidFill>
            </a:endParaRPr>
          </a:p>
        </p:txBody>
      </p:sp>
      <p:sp>
        <p:nvSpPr>
          <p:cNvPr id="5" name="Footer Placeholder 4"/>
          <p:cNvSpPr>
            <a:spLocks noGrp="1"/>
          </p:cNvSpPr>
          <p:nvPr>
            <p:ph type="ftr" sz="quarter" idx="11"/>
          </p:nvPr>
        </p:nvSpPr>
        <p:spPr/>
        <p:txBody>
          <a:bodyPr/>
          <a:lstStyle/>
          <a:p>
            <a:r>
              <a:rPr lang="nl-NL">
                <a:solidFill>
                  <a:prstClr val="black">
                    <a:tint val="75000"/>
                  </a:prstClr>
                </a:solidFill>
              </a:rPr>
              <a:t>www.belastingdienst.nl/kennisnetwerk</a:t>
            </a:r>
            <a:endParaRPr lang="nl-NL"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0A0A6AF-03C5-477E-939A-E28F7E7F05EA}" type="slidenum">
              <a:rPr lang="nl-NL" smtClean="0">
                <a:solidFill>
                  <a:srgbClr val="5FCBEF"/>
                </a:solidFill>
              </a:rPr>
              <a:pPr/>
              <a:t>‹nr.›</a:t>
            </a:fld>
            <a:endParaRPr lang="nl-NL" dirty="0">
              <a:solidFill>
                <a:srgbClr val="5FCBEF"/>
              </a:solidFill>
            </a:endParaRPr>
          </a:p>
        </p:txBody>
      </p:sp>
    </p:spTree>
    <p:extLst>
      <p:ext uri="{BB962C8B-B14F-4D97-AF65-F5344CB8AC3E}">
        <p14:creationId xmlns:p14="http://schemas.microsoft.com/office/powerpoint/2010/main" val="42010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endParaRPr lang="nl-NL" dirty="0">
              <a:solidFill>
                <a:prstClr val="black">
                  <a:tint val="75000"/>
                </a:prstClr>
              </a:solidFill>
            </a:endParaRPr>
          </a:p>
        </p:txBody>
      </p:sp>
      <p:sp>
        <p:nvSpPr>
          <p:cNvPr id="6" name="Footer Placeholder 5"/>
          <p:cNvSpPr>
            <a:spLocks noGrp="1"/>
          </p:cNvSpPr>
          <p:nvPr>
            <p:ph type="ftr" sz="quarter" idx="11"/>
          </p:nvPr>
        </p:nvSpPr>
        <p:spPr/>
        <p:txBody>
          <a:bodyPr/>
          <a:lstStyle/>
          <a:p>
            <a:r>
              <a:rPr lang="nl-NL">
                <a:solidFill>
                  <a:prstClr val="black">
                    <a:tint val="75000"/>
                  </a:prstClr>
                </a:solidFill>
              </a:rPr>
              <a:t>www.belastingdienst.nl/kennisnetwerk</a:t>
            </a:r>
            <a:endParaRPr lang="nl-NL"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0A0A6AF-03C5-477E-939A-E28F7E7F05EA}" type="slidenum">
              <a:rPr lang="nl-NL" smtClean="0">
                <a:solidFill>
                  <a:srgbClr val="5FCBEF"/>
                </a:solidFill>
              </a:rPr>
              <a:pPr/>
              <a:t>‹nr.›</a:t>
            </a:fld>
            <a:endParaRPr lang="nl-NL" dirty="0">
              <a:solidFill>
                <a:srgbClr val="5FCBEF"/>
              </a:solidFill>
            </a:endParaRPr>
          </a:p>
        </p:txBody>
      </p:sp>
    </p:spTree>
    <p:extLst>
      <p:ext uri="{BB962C8B-B14F-4D97-AF65-F5344CB8AC3E}">
        <p14:creationId xmlns:p14="http://schemas.microsoft.com/office/powerpoint/2010/main" val="301027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endParaRPr lang="nl-NL" dirty="0">
              <a:solidFill>
                <a:prstClr val="black">
                  <a:tint val="75000"/>
                </a:prstClr>
              </a:solidFill>
            </a:endParaRPr>
          </a:p>
        </p:txBody>
      </p:sp>
      <p:sp>
        <p:nvSpPr>
          <p:cNvPr id="8" name="Footer Placeholder 7"/>
          <p:cNvSpPr>
            <a:spLocks noGrp="1"/>
          </p:cNvSpPr>
          <p:nvPr>
            <p:ph type="ftr" sz="quarter" idx="11"/>
          </p:nvPr>
        </p:nvSpPr>
        <p:spPr/>
        <p:txBody>
          <a:bodyPr/>
          <a:lstStyle/>
          <a:p>
            <a:r>
              <a:rPr lang="nl-NL">
                <a:solidFill>
                  <a:prstClr val="black">
                    <a:tint val="75000"/>
                  </a:prstClr>
                </a:solidFill>
              </a:rPr>
              <a:t>www.belastingdienst.nl/kennisnetwerk</a:t>
            </a:r>
            <a:endParaRPr lang="nl-NL"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0A0A6AF-03C5-477E-939A-E28F7E7F05EA}" type="slidenum">
              <a:rPr lang="nl-NL" smtClean="0">
                <a:solidFill>
                  <a:srgbClr val="5FCBEF"/>
                </a:solidFill>
              </a:rPr>
              <a:pPr/>
              <a:t>‹nr.›</a:t>
            </a:fld>
            <a:endParaRPr lang="nl-NL" dirty="0">
              <a:solidFill>
                <a:srgbClr val="5FCBEF"/>
              </a:solidFill>
            </a:endParaRPr>
          </a:p>
        </p:txBody>
      </p:sp>
    </p:spTree>
    <p:extLst>
      <p:ext uri="{BB962C8B-B14F-4D97-AF65-F5344CB8AC3E}">
        <p14:creationId xmlns:p14="http://schemas.microsoft.com/office/powerpoint/2010/main" val="212939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endParaRPr lang="nl-NL" dirty="0">
              <a:solidFill>
                <a:prstClr val="black">
                  <a:tint val="75000"/>
                </a:prstClr>
              </a:solidFill>
            </a:endParaRPr>
          </a:p>
        </p:txBody>
      </p:sp>
      <p:sp>
        <p:nvSpPr>
          <p:cNvPr id="4" name="Footer Placeholder 3"/>
          <p:cNvSpPr>
            <a:spLocks noGrp="1"/>
          </p:cNvSpPr>
          <p:nvPr>
            <p:ph type="ftr" sz="quarter" idx="11"/>
          </p:nvPr>
        </p:nvSpPr>
        <p:spPr/>
        <p:txBody>
          <a:bodyPr/>
          <a:lstStyle/>
          <a:p>
            <a:r>
              <a:rPr lang="nl-NL">
                <a:solidFill>
                  <a:prstClr val="black">
                    <a:tint val="75000"/>
                  </a:prstClr>
                </a:solidFill>
              </a:rPr>
              <a:t>www.belastingdienst.nl/kennisnetwerk</a:t>
            </a:r>
            <a:endParaRPr lang="nl-NL"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0A0A6AF-03C5-477E-939A-E28F7E7F05EA}" type="slidenum">
              <a:rPr lang="nl-NL" smtClean="0">
                <a:solidFill>
                  <a:srgbClr val="5FCBEF"/>
                </a:solidFill>
              </a:rPr>
              <a:pPr/>
              <a:t>‹nr.›</a:t>
            </a:fld>
            <a:endParaRPr lang="nl-NL" dirty="0">
              <a:solidFill>
                <a:srgbClr val="5FCBEF"/>
              </a:solidFill>
            </a:endParaRPr>
          </a:p>
        </p:txBody>
      </p:sp>
    </p:spTree>
    <p:extLst>
      <p:ext uri="{BB962C8B-B14F-4D97-AF65-F5344CB8AC3E}">
        <p14:creationId xmlns:p14="http://schemas.microsoft.com/office/powerpoint/2010/main" val="269604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nl-NL" dirty="0">
              <a:solidFill>
                <a:prstClr val="black">
                  <a:tint val="75000"/>
                </a:prstClr>
              </a:solidFill>
            </a:endParaRPr>
          </a:p>
        </p:txBody>
      </p:sp>
      <p:sp>
        <p:nvSpPr>
          <p:cNvPr id="3" name="Footer Placeholder 2"/>
          <p:cNvSpPr>
            <a:spLocks noGrp="1"/>
          </p:cNvSpPr>
          <p:nvPr>
            <p:ph type="ftr" sz="quarter" idx="11"/>
          </p:nvPr>
        </p:nvSpPr>
        <p:spPr/>
        <p:txBody>
          <a:bodyPr/>
          <a:lstStyle/>
          <a:p>
            <a:r>
              <a:rPr lang="nl-NL">
                <a:solidFill>
                  <a:prstClr val="black">
                    <a:tint val="75000"/>
                  </a:prstClr>
                </a:solidFill>
              </a:rPr>
              <a:t>www.belastingdienst.nl/kennisnetwerk</a:t>
            </a:r>
            <a:endParaRPr lang="nl-NL"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0A0A6AF-03C5-477E-939A-E28F7E7F05EA}" type="slidenum">
              <a:rPr lang="nl-NL" smtClean="0">
                <a:solidFill>
                  <a:srgbClr val="5FCBEF"/>
                </a:solidFill>
              </a:rPr>
              <a:pPr/>
              <a:t>‹nr.›</a:t>
            </a:fld>
            <a:endParaRPr lang="nl-NL" dirty="0">
              <a:solidFill>
                <a:srgbClr val="5FCBEF"/>
              </a:solidFill>
            </a:endParaRPr>
          </a:p>
        </p:txBody>
      </p:sp>
    </p:spTree>
    <p:extLst>
      <p:ext uri="{BB962C8B-B14F-4D97-AF65-F5344CB8AC3E}">
        <p14:creationId xmlns:p14="http://schemas.microsoft.com/office/powerpoint/2010/main" val="95638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endParaRPr lang="nl-NL" dirty="0">
              <a:solidFill>
                <a:prstClr val="black">
                  <a:tint val="75000"/>
                </a:prstClr>
              </a:solidFill>
            </a:endParaRPr>
          </a:p>
        </p:txBody>
      </p:sp>
      <p:sp>
        <p:nvSpPr>
          <p:cNvPr id="6" name="Footer Placeholder 5"/>
          <p:cNvSpPr>
            <a:spLocks noGrp="1"/>
          </p:cNvSpPr>
          <p:nvPr>
            <p:ph type="ftr" sz="quarter" idx="11"/>
          </p:nvPr>
        </p:nvSpPr>
        <p:spPr/>
        <p:txBody>
          <a:bodyPr/>
          <a:lstStyle/>
          <a:p>
            <a:r>
              <a:rPr lang="nl-NL">
                <a:solidFill>
                  <a:prstClr val="black">
                    <a:tint val="75000"/>
                  </a:prstClr>
                </a:solidFill>
              </a:rPr>
              <a:t>www.belastingdienst.nl/kennisnetwerk</a:t>
            </a:r>
            <a:endParaRPr lang="nl-NL"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0A0A6AF-03C5-477E-939A-E28F7E7F05EA}" type="slidenum">
              <a:rPr lang="nl-NL" smtClean="0">
                <a:solidFill>
                  <a:srgbClr val="5FCBEF"/>
                </a:solidFill>
              </a:rPr>
              <a:pPr/>
              <a:t>‹nr.›</a:t>
            </a:fld>
            <a:endParaRPr lang="nl-NL" dirty="0">
              <a:solidFill>
                <a:srgbClr val="5FCBEF"/>
              </a:solidFill>
            </a:endParaRPr>
          </a:p>
        </p:txBody>
      </p:sp>
    </p:spTree>
    <p:extLst>
      <p:ext uri="{BB962C8B-B14F-4D97-AF65-F5344CB8AC3E}">
        <p14:creationId xmlns:p14="http://schemas.microsoft.com/office/powerpoint/2010/main" val="245037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7298774-C2A3-4C70-8D3F-6711293350D2}" type="datetimeFigureOut">
              <a:rPr lang="nl-NL" smtClean="0"/>
              <a:t>12-2-2025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34D3FB7-7F9C-4903-9D76-FA4F9551DDE7}" type="slidenum">
              <a:rPr lang="nl-NL" smtClean="0"/>
              <a:t>‹nr.›</a:t>
            </a:fld>
            <a:endParaRPr lang="nl-NL"/>
          </a:p>
        </p:txBody>
      </p:sp>
    </p:spTree>
    <p:extLst>
      <p:ext uri="{BB962C8B-B14F-4D97-AF65-F5344CB8AC3E}">
        <p14:creationId xmlns:p14="http://schemas.microsoft.com/office/powerpoint/2010/main" val="241691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6" name="Footer Placeholder 5"/>
          <p:cNvSpPr>
            <a:spLocks noGrp="1"/>
          </p:cNvSpPr>
          <p:nvPr>
            <p:ph type="ftr" sz="quarter" idx="11"/>
          </p:nvPr>
        </p:nvSpPr>
        <p:spPr/>
        <p:txBody>
          <a:bodyPr/>
          <a:lstStyle/>
          <a:p>
            <a:r>
              <a:rPr lang="nl-NL">
                <a:solidFill>
                  <a:prstClr val="black">
                    <a:tint val="75000"/>
                  </a:prstClr>
                </a:solidFill>
              </a:rPr>
              <a:t>www.belastingdienst.nl/kennisnetwerk</a:t>
            </a:r>
            <a:endParaRPr lang="nl-NL"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0A0A6AF-03C5-477E-939A-E28F7E7F05EA}" type="slidenum">
              <a:rPr lang="nl-NL" smtClean="0">
                <a:solidFill>
                  <a:srgbClr val="5FCBEF"/>
                </a:solidFill>
              </a:rPr>
              <a:pPr/>
              <a:t>‹nr.›</a:t>
            </a:fld>
            <a:endParaRPr lang="nl-NL" dirty="0">
              <a:solidFill>
                <a:srgbClr val="5FCBEF"/>
              </a:solidFill>
            </a:endParaRPr>
          </a:p>
        </p:txBody>
      </p:sp>
      <p:sp>
        <p:nvSpPr>
          <p:cNvPr id="5" name="Date Placeholder 4"/>
          <p:cNvSpPr>
            <a:spLocks noGrp="1"/>
          </p:cNvSpPr>
          <p:nvPr>
            <p:ph type="dt" sz="half" idx="10"/>
          </p:nvPr>
        </p:nvSpPr>
        <p:spPr/>
        <p:txBody>
          <a:bodyPr/>
          <a:lstStyle/>
          <a:p>
            <a:endParaRPr lang="nl-NL" dirty="0">
              <a:solidFill>
                <a:prstClr val="black">
                  <a:tint val="75000"/>
                </a:prstClr>
              </a:solidFill>
            </a:endParaRPr>
          </a:p>
        </p:txBody>
      </p:sp>
    </p:spTree>
    <p:extLst>
      <p:ext uri="{BB962C8B-B14F-4D97-AF65-F5344CB8AC3E}">
        <p14:creationId xmlns:p14="http://schemas.microsoft.com/office/powerpoint/2010/main" val="31288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endParaRPr lang="nl-NL" dirty="0">
              <a:solidFill>
                <a:prstClr val="black">
                  <a:tint val="75000"/>
                </a:prstClr>
              </a:solidFill>
            </a:endParaRPr>
          </a:p>
        </p:txBody>
      </p:sp>
      <p:sp>
        <p:nvSpPr>
          <p:cNvPr id="5" name="Footer Placeholder 4"/>
          <p:cNvSpPr>
            <a:spLocks noGrp="1"/>
          </p:cNvSpPr>
          <p:nvPr>
            <p:ph type="ftr" sz="quarter" idx="11"/>
          </p:nvPr>
        </p:nvSpPr>
        <p:spPr/>
        <p:txBody>
          <a:bodyPr/>
          <a:lstStyle/>
          <a:p>
            <a:r>
              <a:rPr lang="nl-NL">
                <a:solidFill>
                  <a:prstClr val="black">
                    <a:tint val="75000"/>
                  </a:prstClr>
                </a:solidFill>
              </a:rPr>
              <a:t>www.belastingdienst.nl/kennisnetwerk</a:t>
            </a:r>
            <a:endParaRPr lang="nl-NL"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0A0A6AF-03C5-477E-939A-E28F7E7F05EA}" type="slidenum">
              <a:rPr lang="nl-NL" smtClean="0">
                <a:solidFill>
                  <a:srgbClr val="5FCBEF"/>
                </a:solidFill>
              </a:rPr>
              <a:pPr/>
              <a:t>‹nr.›</a:t>
            </a:fld>
            <a:endParaRPr lang="nl-NL" dirty="0">
              <a:solidFill>
                <a:srgbClr val="5FCBEF"/>
              </a:solidFill>
            </a:endParaRPr>
          </a:p>
        </p:txBody>
      </p:sp>
    </p:spTree>
    <p:extLst>
      <p:ext uri="{BB962C8B-B14F-4D97-AF65-F5344CB8AC3E}">
        <p14:creationId xmlns:p14="http://schemas.microsoft.com/office/powerpoint/2010/main" val="89382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endParaRPr lang="nl-NL" dirty="0">
              <a:solidFill>
                <a:prstClr val="black">
                  <a:tint val="75000"/>
                </a:prstClr>
              </a:solidFill>
            </a:endParaRPr>
          </a:p>
        </p:txBody>
      </p:sp>
      <p:sp>
        <p:nvSpPr>
          <p:cNvPr id="5" name="Footer Placeholder 4"/>
          <p:cNvSpPr>
            <a:spLocks noGrp="1"/>
          </p:cNvSpPr>
          <p:nvPr>
            <p:ph type="ftr" sz="quarter" idx="11"/>
          </p:nvPr>
        </p:nvSpPr>
        <p:spPr/>
        <p:txBody>
          <a:bodyPr/>
          <a:lstStyle/>
          <a:p>
            <a:r>
              <a:rPr lang="nl-NL">
                <a:solidFill>
                  <a:prstClr val="black">
                    <a:tint val="75000"/>
                  </a:prstClr>
                </a:solidFill>
              </a:rPr>
              <a:t>www.belastingdienst.nl/kennisnetwerk</a:t>
            </a:r>
            <a:endParaRPr lang="nl-NL"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0A0A6AF-03C5-477E-939A-E28F7E7F05EA}" type="slidenum">
              <a:rPr lang="nl-NL" smtClean="0">
                <a:solidFill>
                  <a:srgbClr val="5FCBEF"/>
                </a:solidFill>
              </a:rPr>
              <a:pPr/>
              <a:t>‹nr.›</a:t>
            </a:fld>
            <a:endParaRPr lang="nl-NL" dirty="0">
              <a:solidFill>
                <a:srgbClr val="5FCBEF"/>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7415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endParaRPr lang="nl-NL" dirty="0">
              <a:solidFill>
                <a:prstClr val="black">
                  <a:tint val="75000"/>
                </a:prstClr>
              </a:solidFill>
            </a:endParaRPr>
          </a:p>
        </p:txBody>
      </p:sp>
      <p:sp>
        <p:nvSpPr>
          <p:cNvPr id="5" name="Footer Placeholder 4"/>
          <p:cNvSpPr>
            <a:spLocks noGrp="1"/>
          </p:cNvSpPr>
          <p:nvPr>
            <p:ph type="ftr" sz="quarter" idx="11"/>
          </p:nvPr>
        </p:nvSpPr>
        <p:spPr/>
        <p:txBody>
          <a:bodyPr/>
          <a:lstStyle/>
          <a:p>
            <a:r>
              <a:rPr lang="nl-NL">
                <a:solidFill>
                  <a:prstClr val="black">
                    <a:tint val="75000"/>
                  </a:prstClr>
                </a:solidFill>
              </a:rPr>
              <a:t>www.belastingdienst.nl/kennisnetwerk</a:t>
            </a:r>
            <a:endParaRPr lang="nl-NL"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0A0A6AF-03C5-477E-939A-E28F7E7F05EA}" type="slidenum">
              <a:rPr lang="nl-NL" smtClean="0">
                <a:solidFill>
                  <a:srgbClr val="5FCBEF"/>
                </a:solidFill>
              </a:rPr>
              <a:pPr/>
              <a:t>‹nr.›</a:t>
            </a:fld>
            <a:endParaRPr lang="nl-NL" dirty="0">
              <a:solidFill>
                <a:srgbClr val="5FCBEF"/>
              </a:solidFill>
            </a:endParaRPr>
          </a:p>
        </p:txBody>
      </p:sp>
    </p:spTree>
    <p:extLst>
      <p:ext uri="{BB962C8B-B14F-4D97-AF65-F5344CB8AC3E}">
        <p14:creationId xmlns:p14="http://schemas.microsoft.com/office/powerpoint/2010/main" val="341846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endParaRPr lang="nl-NL" dirty="0">
              <a:solidFill>
                <a:prstClr val="black">
                  <a:tint val="75000"/>
                </a:prstClr>
              </a:solidFill>
            </a:endParaRPr>
          </a:p>
        </p:txBody>
      </p:sp>
      <p:sp>
        <p:nvSpPr>
          <p:cNvPr id="5" name="Footer Placeholder 4"/>
          <p:cNvSpPr>
            <a:spLocks noGrp="1"/>
          </p:cNvSpPr>
          <p:nvPr>
            <p:ph type="ftr" sz="quarter" idx="11"/>
          </p:nvPr>
        </p:nvSpPr>
        <p:spPr/>
        <p:txBody>
          <a:bodyPr/>
          <a:lstStyle/>
          <a:p>
            <a:r>
              <a:rPr lang="nl-NL">
                <a:solidFill>
                  <a:prstClr val="black">
                    <a:tint val="75000"/>
                  </a:prstClr>
                </a:solidFill>
              </a:rPr>
              <a:t>www.belastingdienst.nl/kennisnetwerk</a:t>
            </a:r>
            <a:endParaRPr lang="nl-NL"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0A0A6AF-03C5-477E-939A-E28F7E7F05EA}" type="slidenum">
              <a:rPr lang="nl-NL" smtClean="0">
                <a:solidFill>
                  <a:srgbClr val="5FCBEF"/>
                </a:solidFill>
              </a:rPr>
              <a:pPr/>
              <a:t>‹nr.›</a:t>
            </a:fld>
            <a:endParaRPr lang="nl-NL" dirty="0">
              <a:solidFill>
                <a:srgbClr val="5FCBEF"/>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171946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endParaRPr lang="nl-NL" dirty="0">
              <a:solidFill>
                <a:prstClr val="black">
                  <a:tint val="75000"/>
                </a:prstClr>
              </a:solidFill>
            </a:endParaRPr>
          </a:p>
        </p:txBody>
      </p:sp>
      <p:sp>
        <p:nvSpPr>
          <p:cNvPr id="5" name="Footer Placeholder 4"/>
          <p:cNvSpPr>
            <a:spLocks noGrp="1"/>
          </p:cNvSpPr>
          <p:nvPr>
            <p:ph type="ftr" sz="quarter" idx="11"/>
          </p:nvPr>
        </p:nvSpPr>
        <p:spPr/>
        <p:txBody>
          <a:bodyPr/>
          <a:lstStyle/>
          <a:p>
            <a:r>
              <a:rPr lang="nl-NL">
                <a:solidFill>
                  <a:prstClr val="black">
                    <a:tint val="75000"/>
                  </a:prstClr>
                </a:solidFill>
              </a:rPr>
              <a:t>www.belastingdienst.nl/kennisnetwerk</a:t>
            </a:r>
            <a:endParaRPr lang="nl-NL"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0A0A6AF-03C5-477E-939A-E28F7E7F05EA}" type="slidenum">
              <a:rPr lang="nl-NL" smtClean="0">
                <a:solidFill>
                  <a:srgbClr val="5FCBEF"/>
                </a:solidFill>
              </a:rPr>
              <a:pPr/>
              <a:t>‹nr.›</a:t>
            </a:fld>
            <a:endParaRPr lang="nl-NL" dirty="0">
              <a:solidFill>
                <a:srgbClr val="5FCBEF"/>
              </a:solidFill>
            </a:endParaRPr>
          </a:p>
        </p:txBody>
      </p:sp>
    </p:spTree>
    <p:extLst>
      <p:ext uri="{BB962C8B-B14F-4D97-AF65-F5344CB8AC3E}">
        <p14:creationId xmlns:p14="http://schemas.microsoft.com/office/powerpoint/2010/main" val="401277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endParaRPr lang="nl-NL" dirty="0">
              <a:solidFill>
                <a:prstClr val="black">
                  <a:tint val="75000"/>
                </a:prstClr>
              </a:solidFill>
            </a:endParaRPr>
          </a:p>
        </p:txBody>
      </p:sp>
      <p:sp>
        <p:nvSpPr>
          <p:cNvPr id="5" name="Footer Placeholder 4"/>
          <p:cNvSpPr>
            <a:spLocks noGrp="1"/>
          </p:cNvSpPr>
          <p:nvPr>
            <p:ph type="ftr" sz="quarter" idx="11"/>
          </p:nvPr>
        </p:nvSpPr>
        <p:spPr/>
        <p:txBody>
          <a:bodyPr/>
          <a:lstStyle/>
          <a:p>
            <a:r>
              <a:rPr lang="nl-NL">
                <a:solidFill>
                  <a:prstClr val="black">
                    <a:tint val="75000"/>
                  </a:prstClr>
                </a:solidFill>
              </a:rPr>
              <a:t>www.belastingdienst.nl/kennisnetwerk</a:t>
            </a:r>
            <a:endParaRPr lang="nl-NL"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0A0A6AF-03C5-477E-939A-E28F7E7F05EA}" type="slidenum">
              <a:rPr lang="nl-NL" smtClean="0">
                <a:solidFill>
                  <a:srgbClr val="5FCBEF"/>
                </a:solidFill>
              </a:rPr>
              <a:pPr/>
              <a:t>‹nr.›</a:t>
            </a:fld>
            <a:endParaRPr lang="nl-NL" dirty="0">
              <a:solidFill>
                <a:srgbClr val="5FCBEF"/>
              </a:solidFill>
            </a:endParaRPr>
          </a:p>
        </p:txBody>
      </p:sp>
    </p:spTree>
    <p:extLst>
      <p:ext uri="{BB962C8B-B14F-4D97-AF65-F5344CB8AC3E}">
        <p14:creationId xmlns:p14="http://schemas.microsoft.com/office/powerpoint/2010/main" val="374914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endParaRPr lang="nl-NL" dirty="0">
              <a:solidFill>
                <a:prstClr val="black">
                  <a:tint val="75000"/>
                </a:prstClr>
              </a:solidFill>
            </a:endParaRPr>
          </a:p>
        </p:txBody>
      </p:sp>
      <p:sp>
        <p:nvSpPr>
          <p:cNvPr id="5" name="Footer Placeholder 4"/>
          <p:cNvSpPr>
            <a:spLocks noGrp="1"/>
          </p:cNvSpPr>
          <p:nvPr>
            <p:ph type="ftr" sz="quarter" idx="11"/>
          </p:nvPr>
        </p:nvSpPr>
        <p:spPr/>
        <p:txBody>
          <a:bodyPr/>
          <a:lstStyle/>
          <a:p>
            <a:r>
              <a:rPr lang="nl-NL">
                <a:solidFill>
                  <a:prstClr val="black">
                    <a:tint val="75000"/>
                  </a:prstClr>
                </a:solidFill>
              </a:rPr>
              <a:t>www.belastingdienst.nl/kennisnetwerk</a:t>
            </a:r>
            <a:endParaRPr lang="nl-NL"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0A0A6AF-03C5-477E-939A-E28F7E7F05EA}" type="slidenum">
              <a:rPr lang="nl-NL" smtClean="0">
                <a:solidFill>
                  <a:srgbClr val="5FCBEF"/>
                </a:solidFill>
              </a:rPr>
              <a:pPr/>
              <a:t>‹nr.›</a:t>
            </a:fld>
            <a:endParaRPr lang="nl-NL" dirty="0">
              <a:solidFill>
                <a:srgbClr val="5FCBEF"/>
              </a:solidFill>
            </a:endParaRPr>
          </a:p>
        </p:txBody>
      </p:sp>
    </p:spTree>
    <p:extLst>
      <p:ext uri="{BB962C8B-B14F-4D97-AF65-F5344CB8AC3E}">
        <p14:creationId xmlns:p14="http://schemas.microsoft.com/office/powerpoint/2010/main" val="8040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a:t>Klik om de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solidFill>
                <a:prstClr val="black">
                  <a:tint val="75000"/>
                </a:prstClr>
              </a:solidFill>
            </a:endParaRPr>
          </a:p>
        </p:txBody>
      </p:sp>
      <p:sp>
        <p:nvSpPr>
          <p:cNvPr id="16" name="Tijdelijke aanduiding voor voettekst 15"/>
          <p:cNvSpPr>
            <a:spLocks noGrp="1"/>
          </p:cNvSpPr>
          <p:nvPr>
            <p:ph type="ftr" sz="quarter" idx="15"/>
          </p:nvPr>
        </p:nvSpPr>
        <p:spPr/>
        <p:txBody>
          <a:bodyPr/>
          <a:lstStyle/>
          <a:p>
            <a:r>
              <a:rPr lang="nl-NL">
                <a:solidFill>
                  <a:prstClr val="black">
                    <a:tint val="75000"/>
                  </a:prstClr>
                </a:solidFill>
              </a:rPr>
              <a:t>www.belastingdienst.nl/kennisnetwerk</a:t>
            </a:r>
            <a:endParaRPr lang="nl-NL" dirty="0">
              <a:solidFill>
                <a:prstClr val="black">
                  <a:tint val="75000"/>
                </a:prstClr>
              </a:solidFill>
            </a:endParaRPr>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solidFill>
                  <a:srgbClr val="5FCBEF"/>
                </a:solidFill>
              </a:rPr>
              <a:pPr/>
              <a:t>‹nr.›</a:t>
            </a:fld>
            <a:endParaRPr lang="nl-NL" dirty="0">
              <a:solidFill>
                <a:srgbClr val="5FCBEF"/>
              </a:solidFill>
            </a:endParaRPr>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1" name="Afbeelding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31" y="0"/>
            <a:ext cx="12168738" cy="1879600"/>
          </a:xfrm>
          <a:prstGeom prst="rect">
            <a:avLst/>
          </a:prstGeom>
        </p:spPr>
      </p:pic>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Tree>
    <p:extLst>
      <p:ext uri="{BB962C8B-B14F-4D97-AF65-F5344CB8AC3E}">
        <p14:creationId xmlns:p14="http://schemas.microsoft.com/office/powerpoint/2010/main" val="295922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atum 9"/>
          <p:cNvSpPr>
            <a:spLocks noGrp="1"/>
          </p:cNvSpPr>
          <p:nvPr>
            <p:ph type="dt" sz="half" idx="14"/>
          </p:nvPr>
        </p:nvSpPr>
        <p:spPr/>
        <p:txBody>
          <a:bodyPr/>
          <a:lstStyle/>
          <a:p>
            <a:endParaRPr lang="nl-NL" dirty="0">
              <a:solidFill>
                <a:prstClr val="black">
                  <a:tint val="75000"/>
                </a:prstClr>
              </a:solidFill>
            </a:endParaRPr>
          </a:p>
        </p:txBody>
      </p:sp>
      <p:sp>
        <p:nvSpPr>
          <p:cNvPr id="11" name="Tijdelijke aanduiding voor voettekst 10"/>
          <p:cNvSpPr>
            <a:spLocks noGrp="1"/>
          </p:cNvSpPr>
          <p:nvPr>
            <p:ph type="ftr" sz="quarter" idx="15"/>
          </p:nvPr>
        </p:nvSpPr>
        <p:spPr/>
        <p:txBody>
          <a:bodyPr/>
          <a:lstStyle/>
          <a:p>
            <a:r>
              <a:rPr lang="nl-NL">
                <a:solidFill>
                  <a:prstClr val="black">
                    <a:tint val="75000"/>
                  </a:prstClr>
                </a:solidFill>
              </a:rPr>
              <a:t>www.belastingdienst.nl/kennisnetwerk</a:t>
            </a:r>
            <a:endParaRPr lang="nl-NL" dirty="0">
              <a:solidFill>
                <a:prstClr val="black">
                  <a:tint val="75000"/>
                </a:prstClr>
              </a:solidFill>
            </a:endParaRP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solidFill>
                  <a:srgbClr val="5FCBEF"/>
                </a:solidFill>
              </a:rPr>
              <a:pPr/>
              <a:t>‹nr.›</a:t>
            </a:fld>
            <a:endParaRPr lang="nl-NL" dirty="0">
              <a:solidFill>
                <a:srgbClr val="5FCBEF"/>
              </a:solidFill>
            </a:endParaRPr>
          </a:p>
        </p:txBody>
      </p:sp>
      <p:sp>
        <p:nvSpPr>
          <p:cNvPr id="7" name="Traan 6"/>
          <p:cNvSpPr/>
          <p:nvPr userDrawn="1"/>
        </p:nvSpPr>
        <p:spPr>
          <a:xfrm>
            <a:off x="10430540" y="27872"/>
            <a:ext cx="1713140" cy="1726500"/>
          </a:xfrm>
          <a:prstGeom prst="teardrop">
            <a:avLst/>
          </a:prstGeom>
          <a:solidFill>
            <a:srgbClr val="017BC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9" name="Ovaal 8"/>
          <p:cNvSpPr/>
          <p:nvPr userDrawn="1"/>
        </p:nvSpPr>
        <p:spPr>
          <a:xfrm>
            <a:off x="10566212" y="165340"/>
            <a:ext cx="1440000" cy="1440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Tree>
    <p:extLst>
      <p:ext uri="{BB962C8B-B14F-4D97-AF65-F5344CB8AC3E}">
        <p14:creationId xmlns:p14="http://schemas.microsoft.com/office/powerpoint/2010/main" val="411714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67298774-C2A3-4C70-8D3F-6711293350D2}" type="datetimeFigureOut">
              <a:rPr lang="nl-NL" smtClean="0"/>
              <a:t>12-2-2025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34D3FB7-7F9C-4903-9D76-FA4F9551DDE7}" type="slidenum">
              <a:rPr lang="nl-NL" smtClean="0"/>
              <a:t>‹nr.›</a:t>
            </a:fld>
            <a:endParaRPr lang="nl-NL"/>
          </a:p>
        </p:txBody>
      </p:sp>
    </p:spTree>
    <p:extLst>
      <p:ext uri="{BB962C8B-B14F-4D97-AF65-F5344CB8AC3E}">
        <p14:creationId xmlns:p14="http://schemas.microsoft.com/office/powerpoint/2010/main" val="89493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7298774-C2A3-4C70-8D3F-6711293350D2}" type="datetimeFigureOut">
              <a:rPr lang="nl-NL" smtClean="0"/>
              <a:t>12-2-2025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34D3FB7-7F9C-4903-9D76-FA4F9551DDE7}" type="slidenum">
              <a:rPr lang="nl-NL" smtClean="0"/>
              <a:t>‹nr.›</a:t>
            </a:fld>
            <a:endParaRPr lang="nl-NL"/>
          </a:p>
        </p:txBody>
      </p:sp>
    </p:spTree>
    <p:extLst>
      <p:ext uri="{BB962C8B-B14F-4D97-AF65-F5344CB8AC3E}">
        <p14:creationId xmlns:p14="http://schemas.microsoft.com/office/powerpoint/2010/main" val="326508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7298774-C2A3-4C70-8D3F-6711293350D2}" type="datetimeFigureOut">
              <a:rPr lang="nl-NL" smtClean="0"/>
              <a:t>12-2-2025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34D3FB7-7F9C-4903-9D76-FA4F9551DDE7}" type="slidenum">
              <a:rPr lang="nl-NL" smtClean="0"/>
              <a:t>‹nr.›</a:t>
            </a:fld>
            <a:endParaRPr lang="nl-NL"/>
          </a:p>
        </p:txBody>
      </p:sp>
    </p:spTree>
    <p:extLst>
      <p:ext uri="{BB962C8B-B14F-4D97-AF65-F5344CB8AC3E}">
        <p14:creationId xmlns:p14="http://schemas.microsoft.com/office/powerpoint/2010/main" val="341005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7298774-C2A3-4C70-8D3F-6711293350D2}" type="datetimeFigureOut">
              <a:rPr lang="nl-NL" smtClean="0"/>
              <a:t>12-2-2025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34D3FB7-7F9C-4903-9D76-FA4F9551DDE7}" type="slidenum">
              <a:rPr lang="nl-NL" smtClean="0"/>
              <a:t>‹nr.›</a:t>
            </a:fld>
            <a:endParaRPr lang="nl-NL"/>
          </a:p>
        </p:txBody>
      </p:sp>
    </p:spTree>
    <p:extLst>
      <p:ext uri="{BB962C8B-B14F-4D97-AF65-F5344CB8AC3E}">
        <p14:creationId xmlns:p14="http://schemas.microsoft.com/office/powerpoint/2010/main" val="104860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7298774-C2A3-4C70-8D3F-6711293350D2}" type="datetimeFigureOut">
              <a:rPr lang="nl-NL" smtClean="0"/>
              <a:t>12-2-2025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34D3FB7-7F9C-4903-9D76-FA4F9551DDE7}" type="slidenum">
              <a:rPr lang="nl-NL" smtClean="0"/>
              <a:t>‹nr.›</a:t>
            </a:fld>
            <a:endParaRPr lang="nl-NL"/>
          </a:p>
        </p:txBody>
      </p:sp>
    </p:spTree>
    <p:extLst>
      <p:ext uri="{BB962C8B-B14F-4D97-AF65-F5344CB8AC3E}">
        <p14:creationId xmlns:p14="http://schemas.microsoft.com/office/powerpoint/2010/main" val="205430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7298774-C2A3-4C70-8D3F-6711293350D2}" type="datetimeFigureOut">
              <a:rPr lang="nl-NL" smtClean="0"/>
              <a:t>12-2-2025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34D3FB7-7F9C-4903-9D76-FA4F9551DDE7}" type="slidenum">
              <a:rPr lang="nl-NL" smtClean="0"/>
              <a:t>‹nr.›</a:t>
            </a:fld>
            <a:endParaRPr lang="nl-NL"/>
          </a:p>
        </p:txBody>
      </p:sp>
    </p:spTree>
    <p:extLst>
      <p:ext uri="{BB962C8B-B14F-4D97-AF65-F5344CB8AC3E}">
        <p14:creationId xmlns:p14="http://schemas.microsoft.com/office/powerpoint/2010/main" val="159964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7298774-C2A3-4C70-8D3F-6711293350D2}" type="datetimeFigureOut">
              <a:rPr lang="nl-NL" smtClean="0"/>
              <a:t>12-2-2025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34D3FB7-7F9C-4903-9D76-FA4F9551DDE7}" type="slidenum">
              <a:rPr lang="nl-NL" smtClean="0"/>
              <a:t>‹nr.›</a:t>
            </a:fld>
            <a:endParaRPr lang="nl-NL"/>
          </a:p>
        </p:txBody>
      </p:sp>
    </p:spTree>
    <p:extLst>
      <p:ext uri="{BB962C8B-B14F-4D97-AF65-F5344CB8AC3E}">
        <p14:creationId xmlns:p14="http://schemas.microsoft.com/office/powerpoint/2010/main" val="40462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298774-C2A3-4C70-8D3F-6711293350D2}" type="datetimeFigureOut">
              <a:rPr lang="nl-NL" smtClean="0"/>
              <a:t>12-2-2025</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4D3FB7-7F9C-4903-9D76-FA4F9551DDE7}" type="slidenum">
              <a:rPr lang="nl-NL" smtClean="0"/>
              <a:t>‹nr.›</a:t>
            </a:fld>
            <a:endParaRPr lang="nl-NL"/>
          </a:p>
        </p:txBody>
      </p:sp>
    </p:spTree>
    <p:extLst>
      <p:ext uri="{BB962C8B-B14F-4D97-AF65-F5344CB8AC3E}">
        <p14:creationId xmlns:p14="http://schemas.microsoft.com/office/powerpoint/2010/main" val="4014390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7CCC">
            <a:alpha val="7000"/>
          </a:srgbClr>
        </a:solidFill>
        <a:effectLst/>
      </p:bgPr>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nl-NL"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nl-NL">
                <a:solidFill>
                  <a:prstClr val="black">
                    <a:tint val="75000"/>
                  </a:prstClr>
                </a:solidFill>
              </a:rPr>
              <a:t>www.belastingdienst.nl/kennisnetwerk</a:t>
            </a:r>
            <a:endParaRPr lang="nl-NL"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0A0A6AF-03C5-477E-939A-E28F7E7F05EA}" type="slidenum">
              <a:rPr lang="nl-NL" smtClean="0">
                <a:solidFill>
                  <a:srgbClr val="5FCBEF"/>
                </a:solidFill>
              </a:rPr>
              <a:pPr/>
              <a:t>‹nr.›</a:t>
            </a:fld>
            <a:endParaRPr lang="nl-NL" dirty="0">
              <a:solidFill>
                <a:srgbClr val="5FCBEF"/>
              </a:solidFill>
            </a:endParaRPr>
          </a:p>
        </p:txBody>
      </p:sp>
      <p:pic>
        <p:nvPicPr>
          <p:cNvPr id="18" name="Afbeelding 17"/>
          <p:cNvPicPr>
            <a:picLocks noChangeAspect="1"/>
          </p:cNvPicPr>
          <p:nvPr userDrawn="1"/>
        </p:nvPicPr>
        <p:blipFill>
          <a:blip r:embed="rId20">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9" name="Rechthoek 28"/>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prstClr val="white"/>
              </a:solidFill>
            </a:endParaRPr>
          </a:p>
        </p:txBody>
      </p:sp>
    </p:spTree>
    <p:extLst>
      <p:ext uri="{BB962C8B-B14F-4D97-AF65-F5344CB8AC3E}">
        <p14:creationId xmlns:p14="http://schemas.microsoft.com/office/powerpoint/2010/main" val="1092922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81">
          <p15:clr>
            <a:srgbClr val="F26B43"/>
          </p15:clr>
        </p15:guide>
        <p15:guide id="2" orient="horz" pos="3919">
          <p15:clr>
            <a:srgbClr val="F26B43"/>
          </p15:clr>
        </p15:guide>
        <p15:guide id="3" pos="3840">
          <p15:clr>
            <a:srgbClr val="F26B43"/>
          </p15:clr>
        </p15:guide>
        <p15:guide id="4" orient="horz" pos="2159">
          <p15:clr>
            <a:srgbClr val="F26B43"/>
          </p15:clr>
        </p15:guide>
        <p15:guide id="5" pos="400">
          <p15:clr>
            <a:srgbClr val="F26B43"/>
          </p15:clr>
        </p15:guide>
        <p15:guide id="6" pos="4128">
          <p15:clr>
            <a:srgbClr val="F26B43"/>
          </p15:clr>
        </p15:guide>
        <p15:guide id="7" pos="3552">
          <p15:clr>
            <a:srgbClr val="F26B43"/>
          </p15:clr>
        </p15:guide>
        <p15:guide id="8" orient="horz" pos="1275">
          <p15:clr>
            <a:srgbClr val="F26B43"/>
          </p15:clr>
        </p15:guide>
        <p15:guide id="9" orient="horz" pos="1434">
          <p15:clr>
            <a:srgbClr val="F26B43"/>
          </p15:clr>
        </p15:guide>
        <p15:guide id="10" pos="461">
          <p15:clr>
            <a:srgbClr val="F26B43"/>
          </p15:clr>
        </p15:guide>
        <p15:guide id="11" orient="horz" pos="6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hyperlink" Target="https://www.belastingdienst.nl/wps/wcm/connect/bldcontentnl/belastingdienst/prive/inkomstenbelasting/heffingskortingen_boxen_tarieven/boxen_en_tarieven/overzicht_tarieven_en_schijven/u-hebt-in-2023-aow-leeftij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belastingdienst.nl/wps/wcm/connect/bldcontentnl/belastingdienst/prive/inkomstenbelasting/heffingskortingen_boxen_tarieven/heffingskortingen/arbeidskorting/" TargetMode="Externa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hyperlink" Target="https://www.belastingdienst.nl/wps/wcm/connect/nl/home/content/inloggen-mijn-belastingdiens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belastingdienst.nl/wps/wcm/connect/bldcontentnl/belastingdienst/prive/inkomstenbelasting/heffingskortingen_boxen_tarieven/heffingskortingen/inkomensafhankelijke_combikorting/" TargetMode="Externa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hyperlink" Target="https://www.belastingdienst.nl/wps/wcm/connect/nl/voorlopige-aanslag/voorlopige-aanslag" TargetMode="External"/><Relationship Id="rId4" Type="http://schemas.openxmlformats.org/officeDocument/2006/relationships/hyperlink" Target="https://www.belastingdienst.nl/wps/wcm/connect/bldcontentnl/belastingdienst/prive/inkomstenbelasting/heffingskortingen_boxen_tarieven/boxen_en_tarieven/overzicht_tarieven_en_schijven/u-hebt-in-2023-aow-leeftij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belastingdienst.nl/wps/wcm/connect/bldcontentnl/belastingdienst/prive/woning/eigenwoningforfait/geen_of_een_kleine_eigenwoningschuld/" TargetMode="Externa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hyperlink" Target="https://www.belastingdienst.nl/wps/wcm/connect/nl/aftrek-en-kortingen/content/afbouw-tarief-aftrekposten-bij-hoog-inkome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hyperlink" Target="https://www.belastingdienst.nl/wps/wcm/connect/nl/box-3/content/hulpmiddel-box-3-inkomen"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hyperlink" Target="https://www.belastingdienst.nl/wps/wcm/connect/nl/aftrek-en-kortingen/content/anbi-status-controleren" TargetMode="External"/><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kennisgroepen.belastingdienst.nl/" TargetMode="Externa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https://www.belastingdienst.nl/bibliotheek/handboeken/html/boeken/FISIN2024/#top" TargetMode="External"/><Relationship Id="rId5" Type="http://schemas.openxmlformats.org/officeDocument/2006/relationships/hyperlink" Target="https://www.belastingdienst.nl/wps/wcm/connect/nl/belastingaangifte/content/wat-is-de-verkorte-aangifte" TargetMode="External"/><Relationship Id="rId4" Type="http://schemas.openxmlformats.org/officeDocument/2006/relationships/hyperlink" Target="https://portaal.belastingdienst.nl/wps/portal/knw/home/kennisnetwerk/!ut/p/z1/04_Sj9CPykssy0xPLMnMz0vMAfIjo8zivdwtLQyNTAwC_H09LA0CPYNMPNy8wowNTMz1wwkpiAJKG-AAjgZA_VFgJThNMIMqwGNGQW6EQaajoiIAxnG_Xw!!/dz/d5/L2dBISEvZ0FBIS9nQSEh/"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hyperlink" Target="https://bdcommunicatie.pleio.nl/groups/view/4a3fd5b4-9506-4fc2-90a6-5093a9095b0a/inloggen-bij-de-belastingdienst-met-digid"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belastingdienst.nl/wps/wcm/connect/nl/werk-en-inkomen/content/hoe-kan-ik-mijn-inkomen-middelen-en-geld-terugkrijgen#:~:text=1%20januari%202023%20is%20de,2024%20geen%20middeling%20meer%20aanvrage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download.belastingdienst.nl/toeslagen/docs/toeslagenkaart_2025_tg7101z51pl.pdf" TargetMode="Externa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image" Target="../media/image9.png"/><Relationship Id="rId7"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hyperlink" Target="https://www.digid.nl/inlogmethodes/digid-app/?utm_campaign=bzk-digiapp-09-2019&amp;utm_medium=search&amp;utm_source=google&amp;utm_content=ros-search-algemeen&amp;utm_term=sea-multi-device-cpc" TargetMode="External"/><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8" Type="http://schemas.openxmlformats.org/officeDocument/2006/relationships/hyperlink" Target="https://eherkenning.nl/nl" TargetMode="External"/><Relationship Id="rId3" Type="http://schemas.openxmlformats.org/officeDocument/2006/relationships/image" Target="../media/image9.pn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portaal.belastingdienst.nl/wps/portal/knw/home/kennisnetwerk/categorie/categoriedetail/!ut/p/z1/04_Sj9CPykssy0xPLMnMz0vMAfIjo8zivdwtLQyNTAwC3EMMXQwCPYP8zY39fIwcLYz1w_Sj9KOS80uLilM9U_QjjQ1A_OLSpOTEktT0_KJKkKAFWA2KQDghc6OA0gY4gKMBUH8UWAncBH9fD0uQCSYebl5hxgYmZlAFeMwoyM21MM7VjTDIdFQEAHsZ2nY!/dz/d5/L2dBISEvZ0FBIS9nQSEh/?subcategoryId=8&amp;courseId=30&amp;categoryId=8" TargetMode="External"/><Relationship Id="rId11" Type="http://schemas.openxmlformats.org/officeDocument/2006/relationships/image" Target="../media/image27.png"/><Relationship Id="rId5" Type="http://schemas.openxmlformats.org/officeDocument/2006/relationships/hyperlink" Target="https://download.belastingdienst.nl/knw/assets/bestanden/stappenplan_machtiging_aanvragen.pdf" TargetMode="External"/><Relationship Id="rId10" Type="http://schemas.openxmlformats.org/officeDocument/2006/relationships/hyperlink" Target="https://www.digid.nl/digid-aanvragen-activeren/machtigen/" TargetMode="External"/><Relationship Id="rId4" Type="http://schemas.openxmlformats.org/officeDocument/2006/relationships/image" Target="../media/image17.png"/><Relationship Id="rId9" Type="http://schemas.openxmlformats.org/officeDocument/2006/relationships/image" Target="../media/image26.png"/></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www.belastingdienst.nl/wps/wcm/connect/nl/na-een-overlijden/content/nabestaandenmachtiging-afspraak-wat-neemt-u-mee" TargetMode="External"/><Relationship Id="rId5" Type="http://schemas.openxmlformats.org/officeDocument/2006/relationships/hyperlink" Target="https://www.belastingdienst.nl/wps/wcm/connect/nl/na-een-overlijden/content/nabestaandenmachtiging-regelen-in-3-stappen" TargetMode="External"/><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png"/><Relationship Id="rId7" Type="http://schemas.openxmlformats.org/officeDocument/2006/relationships/diagramQuickStyle" Target="../diagrams/quickStyle1.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comments" Target="../comments/comment3.xml"/><Relationship Id="rId5" Type="http://schemas.openxmlformats.org/officeDocument/2006/relationships/diagramData" Target="../diagrams/data1.xml"/><Relationship Id="rId10" Type="http://schemas.openxmlformats.org/officeDocument/2006/relationships/image" Target="../media/image29.png"/><Relationship Id="rId4" Type="http://schemas.openxmlformats.org/officeDocument/2006/relationships/image" Target="../media/image17.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r>
              <a:rPr lang="nl-NL" dirty="0">
                <a:solidFill>
                  <a:prstClr val="black"/>
                </a:solidFill>
              </a:rPr>
              <a:t>www.belastingdienst.nl/kennisnetwerk</a:t>
            </a:r>
          </a:p>
        </p:txBody>
      </p:sp>
      <p:pic>
        <p:nvPicPr>
          <p:cNvPr id="6" name="Afbeelding 5"/>
          <p:cNvPicPr>
            <a:picLocks noChangeAspect="1"/>
          </p:cNvPicPr>
          <p:nvPr/>
        </p:nvPicPr>
        <p:blipFill>
          <a:blip r:embed="rId3"/>
          <a:stretch>
            <a:fillRect/>
          </a:stretch>
        </p:blipFill>
        <p:spPr>
          <a:xfrm>
            <a:off x="412196" y="1637379"/>
            <a:ext cx="5898768" cy="3810251"/>
          </a:xfrm>
          <a:prstGeom prst="rect">
            <a:avLst/>
          </a:prstGeom>
        </p:spPr>
      </p:pic>
      <p:sp>
        <p:nvSpPr>
          <p:cNvPr id="5" name="Titel 1"/>
          <p:cNvSpPr txBox="1">
            <a:spLocks/>
          </p:cNvSpPr>
          <p:nvPr/>
        </p:nvSpPr>
        <p:spPr>
          <a:xfrm>
            <a:off x="6310964" y="1749931"/>
            <a:ext cx="5881036" cy="152110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5400" dirty="0">
                <a:solidFill>
                  <a:schemeClr val="tx1"/>
                </a:solidFill>
                <a:latin typeface="Trebuchet MS" panose="020B0603020202020204" pitchFamily="34" charset="0"/>
              </a:rPr>
              <a:t>Presentatie voor </a:t>
            </a:r>
            <a:br>
              <a:rPr lang="nl-NL" sz="5400" dirty="0">
                <a:solidFill>
                  <a:schemeClr val="tx1"/>
                </a:solidFill>
                <a:latin typeface="Trebuchet MS" panose="020B0603020202020204" pitchFamily="34" charset="0"/>
              </a:rPr>
            </a:br>
            <a:r>
              <a:rPr lang="nl-NL" sz="5400" dirty="0">
                <a:solidFill>
                  <a:schemeClr val="tx1"/>
                </a:solidFill>
                <a:latin typeface="Trebuchet MS" panose="020B0603020202020204" pitchFamily="34" charset="0"/>
              </a:rPr>
              <a:t>hulp bij de aangifte 2024</a:t>
            </a:r>
          </a:p>
        </p:txBody>
      </p:sp>
    </p:spTree>
    <p:extLst>
      <p:ext uri="{BB962C8B-B14F-4D97-AF65-F5344CB8AC3E}">
        <p14:creationId xmlns:p14="http://schemas.microsoft.com/office/powerpoint/2010/main" val="234822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2"/>
          <a:stretch>
            <a:fillRect/>
          </a:stretch>
        </p:blipFill>
        <p:spPr>
          <a:xfrm>
            <a:off x="438958" y="6570388"/>
            <a:ext cx="6297714" cy="365792"/>
          </a:xfrm>
          <a:prstGeom prst="rect">
            <a:avLst/>
          </a:prstGeom>
        </p:spPr>
      </p:pic>
      <p:sp>
        <p:nvSpPr>
          <p:cNvPr id="8" name="Rechthoek 7"/>
          <p:cNvSpPr/>
          <p:nvPr/>
        </p:nvSpPr>
        <p:spPr>
          <a:xfrm>
            <a:off x="0" y="545123"/>
            <a:ext cx="12192000" cy="97594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tel 1"/>
          <p:cNvSpPr>
            <a:spLocks noGrp="1"/>
          </p:cNvSpPr>
          <p:nvPr>
            <p:ph type="ctrTitle"/>
          </p:nvPr>
        </p:nvSpPr>
        <p:spPr>
          <a:xfrm>
            <a:off x="2805344" y="724384"/>
            <a:ext cx="7862656" cy="670434"/>
          </a:xfrm>
        </p:spPr>
        <p:txBody>
          <a:bodyPr>
            <a:normAutofit/>
          </a:bodyPr>
          <a:lstStyle/>
          <a:p>
            <a:pPr algn="l"/>
            <a:r>
              <a:rPr lang="nl-NL" sz="3400" dirty="0">
                <a:latin typeface="Trebuchet MS" panose="020B0603020202020204" pitchFamily="34" charset="0"/>
              </a:rPr>
              <a:t>Algemene heffingskorting</a:t>
            </a:r>
          </a:p>
        </p:txBody>
      </p:sp>
      <p:pic>
        <p:nvPicPr>
          <p:cNvPr id="13" name="Afbeelding 12"/>
          <p:cNvPicPr>
            <a:picLocks noChangeAspect="1"/>
          </p:cNvPicPr>
          <p:nvPr/>
        </p:nvPicPr>
        <p:blipFill>
          <a:blip r:embed="rId3"/>
          <a:stretch>
            <a:fillRect/>
          </a:stretch>
        </p:blipFill>
        <p:spPr>
          <a:xfrm>
            <a:off x="536331" y="388278"/>
            <a:ext cx="2005758" cy="1377815"/>
          </a:xfrm>
          <a:prstGeom prst="rect">
            <a:avLst/>
          </a:prstGeom>
        </p:spPr>
      </p:pic>
      <p:sp>
        <p:nvSpPr>
          <p:cNvPr id="5" name="Tekstvak 4"/>
          <p:cNvSpPr txBox="1"/>
          <p:nvPr/>
        </p:nvSpPr>
        <p:spPr>
          <a:xfrm>
            <a:off x="2805344" y="2537025"/>
            <a:ext cx="7848600" cy="2862322"/>
          </a:xfrm>
          <a:prstGeom prst="rect">
            <a:avLst/>
          </a:prstGeom>
          <a:noFill/>
        </p:spPr>
        <p:txBody>
          <a:bodyPr wrap="square" rtlCol="0">
            <a:spAutoFit/>
          </a:bodyPr>
          <a:lstStyle/>
          <a:p>
            <a:r>
              <a:rPr lang="nl-NL" sz="2000" dirty="0">
                <a:latin typeface="Trebuchet MS" panose="020B0603020202020204" pitchFamily="34" charset="0"/>
              </a:rPr>
              <a:t>Als u in 2024 de AOW-leeftijd bereikt, hebt u te maken met een </a:t>
            </a:r>
            <a:r>
              <a:rPr lang="nl-NL" sz="2000" dirty="0">
                <a:latin typeface="Trebuchet MS" panose="020B0603020202020204" pitchFamily="34" charset="0"/>
                <a:hlinkClick r:id="rId4"/>
              </a:rPr>
              <a:t>aangepast belastingtarief</a:t>
            </a:r>
            <a:r>
              <a:rPr lang="nl-NL" sz="2000" dirty="0">
                <a:latin typeface="Trebuchet MS" panose="020B0603020202020204" pitchFamily="34" charset="0"/>
              </a:rPr>
              <a:t>. Dit beïnvloedt ook uw algemene heffingskorting in 2024. De hoogte van deze heffingskorting berekent u met het online formulier 'Verzoek of wijziging voorlopige aanslag 2024 op Mijn Belastingdienst.</a:t>
            </a:r>
          </a:p>
          <a:p>
            <a:endParaRPr lang="nl-NL" sz="2000" dirty="0">
              <a:latin typeface="Trebuchet MS" panose="020B0603020202020204" pitchFamily="34" charset="0"/>
            </a:endParaRPr>
          </a:p>
          <a:p>
            <a:r>
              <a:rPr lang="nl-NL" sz="2000" b="1" dirty="0">
                <a:latin typeface="Trebuchet MS" panose="020B0603020202020204" pitchFamily="34" charset="0"/>
              </a:rPr>
              <a:t>Tip: Om de berekening te oefenen kunt u ook gebruik maken van het formulier voorlopige aanslag 2024 in de online aangiftesimulatie op Kennisnetwerk</a:t>
            </a:r>
          </a:p>
        </p:txBody>
      </p:sp>
      <p:sp>
        <p:nvSpPr>
          <p:cNvPr id="6" name="Tekstvak 5"/>
          <p:cNvSpPr txBox="1"/>
          <p:nvPr/>
        </p:nvSpPr>
        <p:spPr>
          <a:xfrm>
            <a:off x="2805344" y="1955252"/>
            <a:ext cx="7205922" cy="400110"/>
          </a:xfrm>
          <a:prstGeom prst="rect">
            <a:avLst/>
          </a:prstGeom>
          <a:noFill/>
        </p:spPr>
        <p:txBody>
          <a:bodyPr wrap="square" rtlCol="0">
            <a:spAutoFit/>
          </a:bodyPr>
          <a:lstStyle/>
          <a:p>
            <a:pPr lvl="0"/>
            <a:r>
              <a:rPr lang="nl-NL" sz="2000" dirty="0">
                <a:solidFill>
                  <a:prstClr val="black"/>
                </a:solidFill>
                <a:latin typeface="Trebuchet MS" panose="020B0603020202020204" pitchFamily="34" charset="0"/>
              </a:rPr>
              <a:t>U bereikt in 2024 de AOW-leeftijd</a:t>
            </a:r>
          </a:p>
        </p:txBody>
      </p:sp>
    </p:spTree>
    <p:extLst>
      <p:ext uri="{BB962C8B-B14F-4D97-AF65-F5344CB8AC3E}">
        <p14:creationId xmlns:p14="http://schemas.microsoft.com/office/powerpoint/2010/main" val="198254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805344" y="1912256"/>
            <a:ext cx="7243431" cy="3720188"/>
          </a:xfrm>
        </p:spPr>
        <p:txBody>
          <a:bodyPr>
            <a:normAutofit/>
          </a:bodyPr>
          <a:lstStyle/>
          <a:p>
            <a:pPr algn="l">
              <a:lnSpc>
                <a:spcPct val="100000"/>
              </a:lnSpc>
            </a:pPr>
            <a:r>
              <a:rPr lang="nl-NL" sz="2000" dirty="0">
                <a:latin typeface="Trebuchet MS" panose="020B0603020202020204" pitchFamily="34" charset="0"/>
              </a:rPr>
              <a:t>De </a:t>
            </a:r>
            <a:r>
              <a:rPr lang="nl-NL" sz="2000" dirty="0">
                <a:latin typeface="Trebuchet MS" panose="020B0603020202020204" pitchFamily="34" charset="0"/>
                <a:hlinkClick r:id="rId2"/>
              </a:rPr>
              <a:t>arbeidskorting</a:t>
            </a:r>
            <a:r>
              <a:rPr lang="nl-NL" sz="2000" dirty="0">
                <a:latin typeface="Trebuchet MS" panose="020B0603020202020204" pitchFamily="34" charset="0"/>
              </a:rPr>
              <a:t> is de heffingskorting die u krijgt als u werkt. We berekenen de arbeidskorting over het arbeidsinkomen. Hebt u een werkgever? Dan houdt die bij de berekening van de loonheffing al rekening met de arbeidskorting. Als u aangifte doet, hoeft u de arbeidskorting niet apart aan te vragen. Wij berekenen deze automatisch.</a:t>
            </a:r>
          </a:p>
        </p:txBody>
      </p:sp>
      <p:pic>
        <p:nvPicPr>
          <p:cNvPr id="11" name="Afbeelding 10"/>
          <p:cNvPicPr>
            <a:picLocks noChangeAspect="1"/>
          </p:cNvPicPr>
          <p:nvPr/>
        </p:nvPicPr>
        <p:blipFill>
          <a:blip r:embed="rId3"/>
          <a:stretch>
            <a:fillRect/>
          </a:stretch>
        </p:blipFill>
        <p:spPr>
          <a:xfrm>
            <a:off x="438958" y="6570388"/>
            <a:ext cx="6297714" cy="365792"/>
          </a:xfrm>
          <a:prstGeom prst="rect">
            <a:avLst/>
          </a:prstGeom>
        </p:spPr>
      </p:pic>
      <p:sp>
        <p:nvSpPr>
          <p:cNvPr id="9" name="Rechthoek 8"/>
          <p:cNvSpPr/>
          <p:nvPr/>
        </p:nvSpPr>
        <p:spPr>
          <a:xfrm>
            <a:off x="0" y="545123"/>
            <a:ext cx="12192000" cy="97594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tel 1"/>
          <p:cNvSpPr>
            <a:spLocks noGrp="1"/>
          </p:cNvSpPr>
          <p:nvPr>
            <p:ph type="ctrTitle"/>
          </p:nvPr>
        </p:nvSpPr>
        <p:spPr>
          <a:xfrm>
            <a:off x="2805344" y="724384"/>
            <a:ext cx="7862656" cy="670434"/>
          </a:xfrm>
        </p:spPr>
        <p:txBody>
          <a:bodyPr>
            <a:normAutofit/>
          </a:bodyPr>
          <a:lstStyle/>
          <a:p>
            <a:pPr algn="l"/>
            <a:r>
              <a:rPr lang="nl-NL" sz="3400" dirty="0">
                <a:latin typeface="Trebuchet MS" panose="020B0603020202020204" pitchFamily="34" charset="0"/>
              </a:rPr>
              <a:t>Arbeidskorting</a:t>
            </a:r>
          </a:p>
        </p:txBody>
      </p:sp>
      <p:pic>
        <p:nvPicPr>
          <p:cNvPr id="13" name="Afbeelding 12"/>
          <p:cNvPicPr>
            <a:picLocks noChangeAspect="1"/>
          </p:cNvPicPr>
          <p:nvPr/>
        </p:nvPicPr>
        <p:blipFill>
          <a:blip r:embed="rId4"/>
          <a:stretch>
            <a:fillRect/>
          </a:stretch>
        </p:blipFill>
        <p:spPr>
          <a:xfrm>
            <a:off x="536331" y="388278"/>
            <a:ext cx="2005758" cy="1377815"/>
          </a:xfrm>
          <a:prstGeom prst="rect">
            <a:avLst/>
          </a:prstGeom>
        </p:spPr>
      </p:pic>
    </p:spTree>
    <p:extLst>
      <p:ext uri="{BB962C8B-B14F-4D97-AF65-F5344CB8AC3E}">
        <p14:creationId xmlns:p14="http://schemas.microsoft.com/office/powerpoint/2010/main" val="60064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2"/>
          <a:stretch>
            <a:fillRect/>
          </a:stretch>
        </p:blipFill>
        <p:spPr>
          <a:xfrm>
            <a:off x="438958" y="6570388"/>
            <a:ext cx="6297714" cy="365792"/>
          </a:xfrm>
          <a:prstGeom prst="rect">
            <a:avLst/>
          </a:prstGeom>
        </p:spPr>
      </p:pic>
      <p:sp>
        <p:nvSpPr>
          <p:cNvPr id="8" name="Rechthoek 7"/>
          <p:cNvSpPr/>
          <p:nvPr/>
        </p:nvSpPr>
        <p:spPr>
          <a:xfrm>
            <a:off x="0" y="571628"/>
            <a:ext cx="12192000" cy="97594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p:cNvSpPr txBox="1">
            <a:spLocks/>
          </p:cNvSpPr>
          <p:nvPr/>
        </p:nvSpPr>
        <p:spPr>
          <a:xfrm>
            <a:off x="2805344" y="724384"/>
            <a:ext cx="7862656" cy="6704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400" dirty="0">
                <a:latin typeface="Trebuchet MS" panose="020B0603020202020204" pitchFamily="34" charset="0"/>
              </a:rPr>
              <a:t>Arbeidskorting</a:t>
            </a:r>
          </a:p>
        </p:txBody>
      </p:sp>
      <p:pic>
        <p:nvPicPr>
          <p:cNvPr id="12" name="Afbeelding 11"/>
          <p:cNvPicPr>
            <a:picLocks noChangeAspect="1"/>
          </p:cNvPicPr>
          <p:nvPr/>
        </p:nvPicPr>
        <p:blipFill>
          <a:blip r:embed="rId3"/>
          <a:stretch>
            <a:fillRect/>
          </a:stretch>
        </p:blipFill>
        <p:spPr>
          <a:xfrm>
            <a:off x="536331" y="388278"/>
            <a:ext cx="2005758" cy="1377815"/>
          </a:xfrm>
          <a:prstGeom prst="rect">
            <a:avLst/>
          </a:prstGeom>
        </p:spPr>
      </p:pic>
      <p:sp>
        <p:nvSpPr>
          <p:cNvPr id="7" name="Tekstvak 6"/>
          <p:cNvSpPr txBox="1"/>
          <p:nvPr/>
        </p:nvSpPr>
        <p:spPr>
          <a:xfrm>
            <a:off x="2805344" y="1952743"/>
            <a:ext cx="9270392" cy="707886"/>
          </a:xfrm>
          <a:prstGeom prst="rect">
            <a:avLst/>
          </a:prstGeom>
          <a:noFill/>
        </p:spPr>
        <p:txBody>
          <a:bodyPr wrap="square" rtlCol="0">
            <a:spAutoFit/>
          </a:bodyPr>
          <a:lstStyle/>
          <a:p>
            <a:r>
              <a:rPr lang="nl-NL" sz="2000" dirty="0">
                <a:latin typeface="Trebuchet MS" panose="020B0603020202020204" pitchFamily="34" charset="0"/>
              </a:rPr>
              <a:t>U bereikt in 2024 nog niet de AOW-leeftijd</a:t>
            </a:r>
          </a:p>
          <a:p>
            <a:endParaRPr lang="nl-NL" sz="2000" dirty="0">
              <a:latin typeface="Trebuchet MS" panose="020B0603020202020204" pitchFamily="34" charset="0"/>
            </a:endParaRPr>
          </a:p>
        </p:txBody>
      </p:sp>
      <p:graphicFrame>
        <p:nvGraphicFramePr>
          <p:cNvPr id="2" name="Tabel 2">
            <a:extLst>
              <a:ext uri="{FF2B5EF4-FFF2-40B4-BE49-F238E27FC236}">
                <a16:creationId xmlns:a16="http://schemas.microsoft.com/office/drawing/2014/main" id="{6C495B2B-C8B8-756B-6A16-924B0AD341F1}"/>
              </a:ext>
            </a:extLst>
          </p:cNvPr>
          <p:cNvGraphicFramePr>
            <a:graphicFrameLocks noGrp="1"/>
          </p:cNvGraphicFramePr>
          <p:nvPr>
            <p:extLst>
              <p:ext uri="{D42A27DB-BD31-4B8C-83A1-F6EECF244321}">
                <p14:modId xmlns:p14="http://schemas.microsoft.com/office/powerpoint/2010/main" val="3045289384"/>
              </p:ext>
            </p:extLst>
          </p:nvPr>
        </p:nvGraphicFramePr>
        <p:xfrm>
          <a:off x="636494" y="2660629"/>
          <a:ext cx="10669681" cy="2643948"/>
        </p:xfrm>
        <a:graphic>
          <a:graphicData uri="http://schemas.openxmlformats.org/drawingml/2006/table">
            <a:tbl>
              <a:tblPr firstRow="1" bandRow="1">
                <a:tableStyleId>{5C22544A-7EE6-4342-B048-85BDC9FD1C3A}</a:tableStyleId>
              </a:tblPr>
              <a:tblGrid>
                <a:gridCol w="4130214">
                  <a:extLst>
                    <a:ext uri="{9D8B030D-6E8A-4147-A177-3AD203B41FA5}">
                      <a16:colId xmlns:a16="http://schemas.microsoft.com/office/drawing/2014/main" val="2580385052"/>
                    </a:ext>
                  </a:extLst>
                </a:gridCol>
                <a:gridCol w="6539467">
                  <a:extLst>
                    <a:ext uri="{9D8B030D-6E8A-4147-A177-3AD203B41FA5}">
                      <a16:colId xmlns:a16="http://schemas.microsoft.com/office/drawing/2014/main" val="1747933709"/>
                    </a:ext>
                  </a:extLst>
                </a:gridCol>
              </a:tblGrid>
              <a:tr h="440658">
                <a:tc>
                  <a:txBody>
                    <a:bodyPr/>
                    <a:lstStyle/>
                    <a:p>
                      <a:pPr algn="l" fontAlgn="t"/>
                      <a:r>
                        <a:rPr lang="nl-NL" b="1" dirty="0">
                          <a:effectLst/>
                          <a:latin typeface="Trebuchet MS" panose="020B0603020202020204" pitchFamily="34" charset="0"/>
                        </a:rPr>
                        <a:t>Arbeidsinkomen</a:t>
                      </a:r>
                    </a:p>
                  </a:txBody>
                  <a:tcPr/>
                </a:tc>
                <a:tc>
                  <a:txBody>
                    <a:bodyPr/>
                    <a:lstStyle/>
                    <a:p>
                      <a:pPr algn="l" fontAlgn="t"/>
                      <a:r>
                        <a:rPr lang="nl-NL" b="1">
                          <a:effectLst/>
                          <a:latin typeface="Trebuchet MS" panose="020B0603020202020204" pitchFamily="34" charset="0"/>
                        </a:rPr>
                        <a:t>Arbeidskorting</a:t>
                      </a:r>
                    </a:p>
                  </a:txBody>
                  <a:tcPr/>
                </a:tc>
                <a:extLst>
                  <a:ext uri="{0D108BD9-81ED-4DB2-BD59-A6C34878D82A}">
                    <a16:rowId xmlns:a16="http://schemas.microsoft.com/office/drawing/2014/main" val="2902871676"/>
                  </a:ext>
                </a:extLst>
              </a:tr>
              <a:tr h="440658">
                <a:tc>
                  <a:txBody>
                    <a:bodyPr/>
                    <a:lstStyle/>
                    <a:p>
                      <a:pPr algn="l" fontAlgn="t"/>
                      <a:r>
                        <a:rPr lang="nl-NL" b="0" dirty="0">
                          <a:effectLst/>
                          <a:latin typeface="Trebuchet MS" panose="020B0603020202020204" pitchFamily="34" charset="0"/>
                        </a:rPr>
                        <a:t>tot     € 11.491</a:t>
                      </a:r>
                    </a:p>
                  </a:txBody>
                  <a:tcPr/>
                </a:tc>
                <a:tc>
                  <a:txBody>
                    <a:bodyPr/>
                    <a:lstStyle/>
                    <a:p>
                      <a:pPr fontAlgn="t"/>
                      <a:r>
                        <a:rPr lang="nl-NL" dirty="0">
                          <a:effectLst/>
                          <a:latin typeface="Trebuchet MS" panose="020B0603020202020204" pitchFamily="34" charset="0"/>
                        </a:rPr>
                        <a:t>8,425% x arbeidsinkomen</a:t>
                      </a:r>
                    </a:p>
                  </a:txBody>
                  <a:tcPr/>
                </a:tc>
                <a:extLst>
                  <a:ext uri="{0D108BD9-81ED-4DB2-BD59-A6C34878D82A}">
                    <a16:rowId xmlns:a16="http://schemas.microsoft.com/office/drawing/2014/main" val="514593813"/>
                  </a:ext>
                </a:extLst>
              </a:tr>
              <a:tr h="440658">
                <a:tc>
                  <a:txBody>
                    <a:bodyPr/>
                    <a:lstStyle/>
                    <a:p>
                      <a:pPr algn="l" fontAlgn="t"/>
                      <a:r>
                        <a:rPr lang="nl-NL" b="0" dirty="0">
                          <a:effectLst/>
                          <a:latin typeface="Trebuchet MS" panose="020B0603020202020204" pitchFamily="34" charset="0"/>
                        </a:rPr>
                        <a:t>vanaf € 11.491 tot € 24.821</a:t>
                      </a:r>
                    </a:p>
                  </a:txBody>
                  <a:tcPr/>
                </a:tc>
                <a:tc>
                  <a:txBody>
                    <a:bodyPr/>
                    <a:lstStyle/>
                    <a:p>
                      <a:pPr fontAlgn="t"/>
                      <a:r>
                        <a:rPr lang="nl-NL" dirty="0">
                          <a:effectLst/>
                          <a:latin typeface="Trebuchet MS" panose="020B0603020202020204" pitchFamily="34" charset="0"/>
                        </a:rPr>
                        <a:t>€ 968 + 31,433% x (arbeidsinkomen -  € 11.490)</a:t>
                      </a:r>
                    </a:p>
                  </a:txBody>
                  <a:tcPr/>
                </a:tc>
                <a:extLst>
                  <a:ext uri="{0D108BD9-81ED-4DB2-BD59-A6C34878D82A}">
                    <a16:rowId xmlns:a16="http://schemas.microsoft.com/office/drawing/2014/main" val="2633310388"/>
                  </a:ext>
                </a:extLst>
              </a:tr>
              <a:tr h="440658">
                <a:tc>
                  <a:txBody>
                    <a:bodyPr/>
                    <a:lstStyle/>
                    <a:p>
                      <a:pPr algn="l" fontAlgn="t"/>
                      <a:r>
                        <a:rPr lang="nl-NL" b="0" dirty="0">
                          <a:effectLst/>
                          <a:latin typeface="Trebuchet MS" panose="020B0603020202020204" pitchFamily="34" charset="0"/>
                        </a:rPr>
                        <a:t>vanaf € 24.821 tot € 39.958</a:t>
                      </a:r>
                    </a:p>
                  </a:txBody>
                  <a:tcPr/>
                </a:tc>
                <a:tc>
                  <a:txBody>
                    <a:bodyPr/>
                    <a:lstStyle/>
                    <a:p>
                      <a:pPr fontAlgn="t"/>
                      <a:r>
                        <a:rPr lang="nl-NL" dirty="0">
                          <a:effectLst/>
                          <a:latin typeface="Trebuchet MS" panose="020B0603020202020204" pitchFamily="34" charset="0"/>
                        </a:rPr>
                        <a:t>€ 5.158 + 2,471% x (arbeidsinkomen - € 24.820)</a:t>
                      </a:r>
                    </a:p>
                  </a:txBody>
                  <a:tcPr/>
                </a:tc>
                <a:extLst>
                  <a:ext uri="{0D108BD9-81ED-4DB2-BD59-A6C34878D82A}">
                    <a16:rowId xmlns:a16="http://schemas.microsoft.com/office/drawing/2014/main" val="2474630286"/>
                  </a:ext>
                </a:extLst>
              </a:tr>
              <a:tr h="440658">
                <a:tc>
                  <a:txBody>
                    <a:bodyPr/>
                    <a:lstStyle/>
                    <a:p>
                      <a:pPr algn="l" fontAlgn="t"/>
                      <a:r>
                        <a:rPr lang="nl-NL" b="0" dirty="0">
                          <a:effectLst/>
                          <a:latin typeface="Trebuchet MS" panose="020B0603020202020204" pitchFamily="34" charset="0"/>
                        </a:rPr>
                        <a:t>vanaf € 39.958 tot € 124.935</a:t>
                      </a:r>
                    </a:p>
                  </a:txBody>
                  <a:tcPr/>
                </a:tc>
                <a:tc>
                  <a:txBody>
                    <a:bodyPr/>
                    <a:lstStyle/>
                    <a:p>
                      <a:pPr fontAlgn="t"/>
                      <a:r>
                        <a:rPr lang="nl-NL" dirty="0">
                          <a:effectLst/>
                          <a:latin typeface="Trebuchet MS" panose="020B0603020202020204" pitchFamily="34" charset="0"/>
                        </a:rPr>
                        <a:t>€ 5.532 - 6,510% x (arbeidsinkomen -  € 39.957)</a:t>
                      </a:r>
                    </a:p>
                  </a:txBody>
                  <a:tcPr/>
                </a:tc>
                <a:extLst>
                  <a:ext uri="{0D108BD9-81ED-4DB2-BD59-A6C34878D82A}">
                    <a16:rowId xmlns:a16="http://schemas.microsoft.com/office/drawing/2014/main" val="3957227637"/>
                  </a:ext>
                </a:extLst>
              </a:tr>
              <a:tr h="440658">
                <a:tc>
                  <a:txBody>
                    <a:bodyPr/>
                    <a:lstStyle/>
                    <a:p>
                      <a:pPr algn="l" fontAlgn="t"/>
                      <a:r>
                        <a:rPr lang="nl-NL" b="0" dirty="0">
                          <a:effectLst/>
                          <a:latin typeface="Trebuchet MS" panose="020B0603020202020204" pitchFamily="34" charset="0"/>
                        </a:rPr>
                        <a:t>vanaf € 124.935</a:t>
                      </a:r>
                    </a:p>
                  </a:txBody>
                  <a:tcPr/>
                </a:tc>
                <a:tc>
                  <a:txBody>
                    <a:bodyPr/>
                    <a:lstStyle/>
                    <a:p>
                      <a:pPr fontAlgn="t"/>
                      <a:r>
                        <a:rPr lang="nl-NL" dirty="0">
                          <a:effectLst/>
                          <a:latin typeface="Trebuchet MS" panose="020B0603020202020204" pitchFamily="34" charset="0"/>
                        </a:rPr>
                        <a:t>€ 0</a:t>
                      </a:r>
                    </a:p>
                  </a:txBody>
                  <a:tcPr/>
                </a:tc>
                <a:extLst>
                  <a:ext uri="{0D108BD9-81ED-4DB2-BD59-A6C34878D82A}">
                    <a16:rowId xmlns:a16="http://schemas.microsoft.com/office/drawing/2014/main" val="4066363841"/>
                  </a:ext>
                </a:extLst>
              </a:tr>
            </a:tbl>
          </a:graphicData>
        </a:graphic>
      </p:graphicFrame>
    </p:spTree>
    <p:extLst>
      <p:ext uri="{BB962C8B-B14F-4D97-AF65-F5344CB8AC3E}">
        <p14:creationId xmlns:p14="http://schemas.microsoft.com/office/powerpoint/2010/main" val="2458010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2"/>
          <a:stretch>
            <a:fillRect/>
          </a:stretch>
        </p:blipFill>
        <p:spPr>
          <a:xfrm>
            <a:off x="438958" y="6570388"/>
            <a:ext cx="6297714" cy="365792"/>
          </a:xfrm>
          <a:prstGeom prst="rect">
            <a:avLst/>
          </a:prstGeom>
        </p:spPr>
      </p:pic>
      <p:sp>
        <p:nvSpPr>
          <p:cNvPr id="8" name="Rechthoek 7"/>
          <p:cNvSpPr/>
          <p:nvPr/>
        </p:nvSpPr>
        <p:spPr>
          <a:xfrm>
            <a:off x="0" y="571628"/>
            <a:ext cx="12192000" cy="97594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p:cNvSpPr txBox="1">
            <a:spLocks/>
          </p:cNvSpPr>
          <p:nvPr/>
        </p:nvSpPr>
        <p:spPr>
          <a:xfrm>
            <a:off x="2805344" y="724384"/>
            <a:ext cx="7862656" cy="6704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400" dirty="0">
                <a:latin typeface="Trebuchet MS" panose="020B0603020202020204" pitchFamily="34" charset="0"/>
              </a:rPr>
              <a:t>Arbeidskorting</a:t>
            </a:r>
          </a:p>
        </p:txBody>
      </p:sp>
      <p:pic>
        <p:nvPicPr>
          <p:cNvPr id="12" name="Afbeelding 11"/>
          <p:cNvPicPr>
            <a:picLocks noChangeAspect="1"/>
          </p:cNvPicPr>
          <p:nvPr/>
        </p:nvPicPr>
        <p:blipFill>
          <a:blip r:embed="rId3"/>
          <a:stretch>
            <a:fillRect/>
          </a:stretch>
        </p:blipFill>
        <p:spPr>
          <a:xfrm>
            <a:off x="536331" y="388278"/>
            <a:ext cx="2005758" cy="1377815"/>
          </a:xfrm>
          <a:prstGeom prst="rect">
            <a:avLst/>
          </a:prstGeom>
        </p:spPr>
      </p:pic>
      <p:sp>
        <p:nvSpPr>
          <p:cNvPr id="7" name="Tekstvak 6"/>
          <p:cNvSpPr txBox="1"/>
          <p:nvPr/>
        </p:nvSpPr>
        <p:spPr>
          <a:xfrm>
            <a:off x="2652944" y="2001449"/>
            <a:ext cx="9270392" cy="707886"/>
          </a:xfrm>
          <a:prstGeom prst="rect">
            <a:avLst/>
          </a:prstGeom>
          <a:noFill/>
        </p:spPr>
        <p:txBody>
          <a:bodyPr wrap="square" rtlCol="0">
            <a:spAutoFit/>
          </a:bodyPr>
          <a:lstStyle/>
          <a:p>
            <a:r>
              <a:rPr lang="nl-NL" sz="2000" dirty="0">
                <a:latin typeface="Trebuchet MS" panose="020B0603020202020204" pitchFamily="34" charset="0"/>
              </a:rPr>
              <a:t>U hebt in 2024 het hele jaar de AOW-leeftijd</a:t>
            </a:r>
          </a:p>
          <a:p>
            <a:endParaRPr lang="nl-NL" sz="2000" dirty="0">
              <a:latin typeface="Trebuchet MS" panose="020B0603020202020204" pitchFamily="34" charset="0"/>
            </a:endParaRPr>
          </a:p>
        </p:txBody>
      </p:sp>
      <p:graphicFrame>
        <p:nvGraphicFramePr>
          <p:cNvPr id="2" name="Tabel 2">
            <a:extLst>
              <a:ext uri="{FF2B5EF4-FFF2-40B4-BE49-F238E27FC236}">
                <a16:creationId xmlns:a16="http://schemas.microsoft.com/office/drawing/2014/main" id="{D708CDBF-C683-A63C-B609-40C658FE93B0}"/>
              </a:ext>
            </a:extLst>
          </p:cNvPr>
          <p:cNvGraphicFramePr>
            <a:graphicFrameLocks noGrp="1"/>
          </p:cNvGraphicFramePr>
          <p:nvPr>
            <p:extLst>
              <p:ext uri="{D42A27DB-BD31-4B8C-83A1-F6EECF244321}">
                <p14:modId xmlns:p14="http://schemas.microsoft.com/office/powerpoint/2010/main" val="4258485173"/>
              </p:ext>
            </p:extLst>
          </p:nvPr>
        </p:nvGraphicFramePr>
        <p:xfrm>
          <a:off x="536331" y="2709335"/>
          <a:ext cx="11026233" cy="2546537"/>
        </p:xfrm>
        <a:graphic>
          <a:graphicData uri="http://schemas.openxmlformats.org/drawingml/2006/table">
            <a:tbl>
              <a:tblPr firstRow="1" bandRow="1">
                <a:tableStyleId>{5C22544A-7EE6-4342-B048-85BDC9FD1C3A}</a:tableStyleId>
              </a:tblPr>
              <a:tblGrid>
                <a:gridCol w="4012057">
                  <a:extLst>
                    <a:ext uri="{9D8B030D-6E8A-4147-A177-3AD203B41FA5}">
                      <a16:colId xmlns:a16="http://schemas.microsoft.com/office/drawing/2014/main" val="1935574039"/>
                    </a:ext>
                  </a:extLst>
                </a:gridCol>
                <a:gridCol w="7014176">
                  <a:extLst>
                    <a:ext uri="{9D8B030D-6E8A-4147-A177-3AD203B41FA5}">
                      <a16:colId xmlns:a16="http://schemas.microsoft.com/office/drawing/2014/main" val="2406352897"/>
                    </a:ext>
                  </a:extLst>
                </a:gridCol>
              </a:tblGrid>
              <a:tr h="423669">
                <a:tc>
                  <a:txBody>
                    <a:bodyPr/>
                    <a:lstStyle/>
                    <a:p>
                      <a:pPr algn="l" fontAlgn="t"/>
                      <a:r>
                        <a:rPr lang="nl-NL" b="1" dirty="0">
                          <a:effectLst/>
                          <a:latin typeface="Trebuchet MS" panose="020B0603020202020204" pitchFamily="34" charset="0"/>
                        </a:rPr>
                        <a:t>Arbeidsinkomen</a:t>
                      </a:r>
                    </a:p>
                  </a:txBody>
                  <a:tcPr/>
                </a:tc>
                <a:tc>
                  <a:txBody>
                    <a:bodyPr/>
                    <a:lstStyle/>
                    <a:p>
                      <a:pPr algn="l" fontAlgn="t"/>
                      <a:r>
                        <a:rPr lang="nl-NL" b="1" dirty="0">
                          <a:effectLst/>
                          <a:latin typeface="Trebuchet MS" panose="020B0603020202020204" pitchFamily="34" charset="0"/>
                        </a:rPr>
                        <a:t>Arbeidskorting *</a:t>
                      </a:r>
                    </a:p>
                  </a:txBody>
                  <a:tcPr/>
                </a:tc>
                <a:extLst>
                  <a:ext uri="{0D108BD9-81ED-4DB2-BD59-A6C34878D82A}">
                    <a16:rowId xmlns:a16="http://schemas.microsoft.com/office/drawing/2014/main" val="3150274730"/>
                  </a:ext>
                </a:extLst>
              </a:tr>
              <a:tr h="425740">
                <a:tc>
                  <a:txBody>
                    <a:bodyPr/>
                    <a:lstStyle/>
                    <a:p>
                      <a:pPr algn="l" fontAlgn="t"/>
                      <a:r>
                        <a:rPr lang="nl-NL" b="0" dirty="0">
                          <a:effectLst/>
                          <a:latin typeface="Trebuchet MS" panose="020B0603020202020204" pitchFamily="34" charset="0"/>
                        </a:rPr>
                        <a:t>tot     € 11.491</a:t>
                      </a:r>
                    </a:p>
                  </a:txBody>
                  <a:tcPr/>
                </a:tc>
                <a:tc>
                  <a:txBody>
                    <a:bodyPr/>
                    <a:lstStyle/>
                    <a:p>
                      <a:pPr fontAlgn="t"/>
                      <a:r>
                        <a:rPr lang="nl-NL" dirty="0">
                          <a:effectLst/>
                          <a:latin typeface="Trebuchet MS" panose="020B0603020202020204" pitchFamily="34" charset="0"/>
                        </a:rPr>
                        <a:t>4,346% x arbeidsinkomen</a:t>
                      </a:r>
                    </a:p>
                  </a:txBody>
                  <a:tcPr/>
                </a:tc>
                <a:extLst>
                  <a:ext uri="{0D108BD9-81ED-4DB2-BD59-A6C34878D82A}">
                    <a16:rowId xmlns:a16="http://schemas.microsoft.com/office/drawing/2014/main" val="3967330842"/>
                  </a:ext>
                </a:extLst>
              </a:tr>
              <a:tr h="425740">
                <a:tc>
                  <a:txBody>
                    <a:bodyPr/>
                    <a:lstStyle/>
                    <a:p>
                      <a:pPr algn="l" fontAlgn="t"/>
                      <a:r>
                        <a:rPr lang="nl-NL" b="0" dirty="0">
                          <a:effectLst/>
                          <a:latin typeface="Trebuchet MS" panose="020B0603020202020204" pitchFamily="34" charset="0"/>
                        </a:rPr>
                        <a:t>vanaf € 10.741 tot € 24.821</a:t>
                      </a:r>
                    </a:p>
                  </a:txBody>
                  <a:tcPr/>
                </a:tc>
                <a:tc>
                  <a:txBody>
                    <a:bodyPr/>
                    <a:lstStyle/>
                    <a:p>
                      <a:pPr fontAlgn="t"/>
                      <a:r>
                        <a:rPr lang="nl-NL" dirty="0">
                          <a:effectLst/>
                          <a:latin typeface="Trebuchet MS" panose="020B0603020202020204" pitchFamily="34" charset="0"/>
                        </a:rPr>
                        <a:t>€ 501 + 16,214% x (arbeidsinkomen -  € 11.490)</a:t>
                      </a:r>
                    </a:p>
                  </a:txBody>
                  <a:tcPr/>
                </a:tc>
                <a:extLst>
                  <a:ext uri="{0D108BD9-81ED-4DB2-BD59-A6C34878D82A}">
                    <a16:rowId xmlns:a16="http://schemas.microsoft.com/office/drawing/2014/main" val="252893824"/>
                  </a:ext>
                </a:extLst>
              </a:tr>
              <a:tr h="425740">
                <a:tc>
                  <a:txBody>
                    <a:bodyPr/>
                    <a:lstStyle/>
                    <a:p>
                      <a:pPr algn="l" fontAlgn="t"/>
                      <a:r>
                        <a:rPr lang="nl-NL" b="0" dirty="0">
                          <a:effectLst/>
                          <a:latin typeface="Trebuchet MS" panose="020B0603020202020204" pitchFamily="34" charset="0"/>
                        </a:rPr>
                        <a:t>vanaf € 24.821 tot € 39.958</a:t>
                      </a:r>
                    </a:p>
                  </a:txBody>
                  <a:tcPr/>
                </a:tc>
                <a:tc>
                  <a:txBody>
                    <a:bodyPr/>
                    <a:lstStyle/>
                    <a:p>
                      <a:pPr fontAlgn="t"/>
                      <a:r>
                        <a:rPr lang="nl-NL" dirty="0">
                          <a:effectLst/>
                          <a:latin typeface="Trebuchet MS" panose="020B0603020202020204" pitchFamily="34" charset="0"/>
                        </a:rPr>
                        <a:t>€ 2.662 + 1,275% x (arbeidsinkomen - € 24.820)</a:t>
                      </a:r>
                    </a:p>
                  </a:txBody>
                  <a:tcPr/>
                </a:tc>
                <a:extLst>
                  <a:ext uri="{0D108BD9-81ED-4DB2-BD59-A6C34878D82A}">
                    <a16:rowId xmlns:a16="http://schemas.microsoft.com/office/drawing/2014/main" val="2883111420"/>
                  </a:ext>
                </a:extLst>
              </a:tr>
              <a:tr h="419908">
                <a:tc>
                  <a:txBody>
                    <a:bodyPr/>
                    <a:lstStyle/>
                    <a:p>
                      <a:pPr algn="l" fontAlgn="t"/>
                      <a:r>
                        <a:rPr lang="nl-NL" b="0" dirty="0">
                          <a:effectLst/>
                          <a:latin typeface="Trebuchet MS" panose="020B0603020202020204" pitchFamily="34" charset="0"/>
                        </a:rPr>
                        <a:t>vanaf € 39.958 tot € 124.935</a:t>
                      </a:r>
                    </a:p>
                  </a:txBody>
                  <a:tcPr/>
                </a:tc>
                <a:tc>
                  <a:txBody>
                    <a:bodyPr/>
                    <a:lstStyle/>
                    <a:p>
                      <a:pPr fontAlgn="t"/>
                      <a:r>
                        <a:rPr lang="nl-NL" dirty="0">
                          <a:effectLst/>
                          <a:latin typeface="Trebuchet MS" panose="020B0603020202020204" pitchFamily="34" charset="0"/>
                        </a:rPr>
                        <a:t>€ 2.854 - 3,358% x (arbeidsinkomen -  € 39.957)</a:t>
                      </a:r>
                    </a:p>
                  </a:txBody>
                  <a:tcPr/>
                </a:tc>
                <a:extLst>
                  <a:ext uri="{0D108BD9-81ED-4DB2-BD59-A6C34878D82A}">
                    <a16:rowId xmlns:a16="http://schemas.microsoft.com/office/drawing/2014/main" val="2825273070"/>
                  </a:ext>
                </a:extLst>
              </a:tr>
              <a:tr h="425740">
                <a:tc>
                  <a:txBody>
                    <a:bodyPr/>
                    <a:lstStyle/>
                    <a:p>
                      <a:pPr algn="l" fontAlgn="t"/>
                      <a:r>
                        <a:rPr lang="nl-NL" b="0" dirty="0">
                          <a:effectLst/>
                          <a:latin typeface="Trebuchet MS" panose="020B0603020202020204" pitchFamily="34" charset="0"/>
                        </a:rPr>
                        <a:t>vanaf € 124.935</a:t>
                      </a:r>
                    </a:p>
                  </a:txBody>
                  <a:tcPr/>
                </a:tc>
                <a:tc>
                  <a:txBody>
                    <a:bodyPr/>
                    <a:lstStyle/>
                    <a:p>
                      <a:pPr fontAlgn="t"/>
                      <a:r>
                        <a:rPr lang="nl-NL" dirty="0">
                          <a:effectLst/>
                          <a:latin typeface="Trebuchet MS" panose="020B0603020202020204" pitchFamily="34" charset="0"/>
                        </a:rPr>
                        <a:t>€ 0</a:t>
                      </a:r>
                    </a:p>
                  </a:txBody>
                  <a:tcPr/>
                </a:tc>
                <a:extLst>
                  <a:ext uri="{0D108BD9-81ED-4DB2-BD59-A6C34878D82A}">
                    <a16:rowId xmlns:a16="http://schemas.microsoft.com/office/drawing/2014/main" val="2506982053"/>
                  </a:ext>
                </a:extLst>
              </a:tr>
            </a:tbl>
          </a:graphicData>
        </a:graphic>
      </p:graphicFrame>
    </p:spTree>
    <p:extLst>
      <p:ext uri="{BB962C8B-B14F-4D97-AF65-F5344CB8AC3E}">
        <p14:creationId xmlns:p14="http://schemas.microsoft.com/office/powerpoint/2010/main" val="274156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2"/>
          <a:stretch>
            <a:fillRect/>
          </a:stretch>
        </p:blipFill>
        <p:spPr>
          <a:xfrm>
            <a:off x="438958" y="6570388"/>
            <a:ext cx="6297714" cy="365792"/>
          </a:xfrm>
          <a:prstGeom prst="rect">
            <a:avLst/>
          </a:prstGeom>
        </p:spPr>
      </p:pic>
      <p:sp>
        <p:nvSpPr>
          <p:cNvPr id="8" name="Rechthoek 7"/>
          <p:cNvSpPr/>
          <p:nvPr/>
        </p:nvSpPr>
        <p:spPr>
          <a:xfrm>
            <a:off x="0" y="545123"/>
            <a:ext cx="12192000" cy="97594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p:cNvSpPr txBox="1">
            <a:spLocks/>
          </p:cNvSpPr>
          <p:nvPr/>
        </p:nvSpPr>
        <p:spPr>
          <a:xfrm>
            <a:off x="2805344" y="724384"/>
            <a:ext cx="7862656" cy="6704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400" dirty="0">
                <a:latin typeface="Trebuchet MS" panose="020B0603020202020204" pitchFamily="34" charset="0"/>
              </a:rPr>
              <a:t>Arbeidskorting</a:t>
            </a:r>
          </a:p>
        </p:txBody>
      </p:sp>
      <p:pic>
        <p:nvPicPr>
          <p:cNvPr id="12" name="Afbeelding 11"/>
          <p:cNvPicPr>
            <a:picLocks noChangeAspect="1"/>
          </p:cNvPicPr>
          <p:nvPr/>
        </p:nvPicPr>
        <p:blipFill>
          <a:blip r:embed="rId3"/>
          <a:stretch>
            <a:fillRect/>
          </a:stretch>
        </p:blipFill>
        <p:spPr>
          <a:xfrm>
            <a:off x="536331" y="388278"/>
            <a:ext cx="2005758" cy="1377815"/>
          </a:xfrm>
          <a:prstGeom prst="rect">
            <a:avLst/>
          </a:prstGeom>
        </p:spPr>
      </p:pic>
      <p:sp>
        <p:nvSpPr>
          <p:cNvPr id="2" name="Rechthoek 1"/>
          <p:cNvSpPr/>
          <p:nvPr/>
        </p:nvSpPr>
        <p:spPr>
          <a:xfrm>
            <a:off x="2805344" y="1957477"/>
            <a:ext cx="7635711" cy="3785652"/>
          </a:xfrm>
          <a:prstGeom prst="rect">
            <a:avLst/>
          </a:prstGeom>
        </p:spPr>
        <p:txBody>
          <a:bodyPr wrap="square">
            <a:spAutoFit/>
          </a:bodyPr>
          <a:lstStyle/>
          <a:p>
            <a:r>
              <a:rPr lang="nl-NL" sz="2000" dirty="0">
                <a:latin typeface="Trebuchet MS" panose="020B0603020202020204" pitchFamily="34" charset="0"/>
              </a:rPr>
              <a:t>U bereikt in 2024 de AOW-leeftijd</a:t>
            </a:r>
          </a:p>
          <a:p>
            <a:endParaRPr lang="nl-NL" sz="2000" dirty="0">
              <a:latin typeface="Trebuchet MS" panose="020B0603020202020204" pitchFamily="34" charset="0"/>
            </a:endParaRPr>
          </a:p>
          <a:p>
            <a:r>
              <a:rPr lang="nl-NL" sz="2000" dirty="0">
                <a:latin typeface="Trebuchet MS" panose="020B0603020202020204" pitchFamily="34" charset="0"/>
              </a:rPr>
              <a:t>Als u in 2024 de AOW-leeftijd bereikt, hebt u te maken met een aangepast belastingtarief. Dit beïnvloedt ook uw arbeidskorting in 2024. De hoogte van deze heffingskorting berekent u met het online formulier 'Verzoek of wijziging voorlopige aanslag 2024' op </a:t>
            </a:r>
            <a:r>
              <a:rPr lang="nl-NL" sz="2000" dirty="0">
                <a:latin typeface="Trebuchet MS" panose="020B0603020202020204" pitchFamily="34" charset="0"/>
                <a:hlinkClick r:id="rId4"/>
              </a:rPr>
              <a:t>Mijn Belastingdienst</a:t>
            </a:r>
            <a:r>
              <a:rPr lang="nl-NL" sz="2000" dirty="0">
                <a:latin typeface="Trebuchet MS" panose="020B0603020202020204" pitchFamily="34" charset="0"/>
              </a:rPr>
              <a:t>.</a:t>
            </a:r>
          </a:p>
          <a:p>
            <a:endParaRPr lang="nl-NL" sz="2000" dirty="0">
              <a:latin typeface="Trebuchet MS" panose="020B0603020202020204" pitchFamily="34" charset="0"/>
            </a:endParaRPr>
          </a:p>
          <a:p>
            <a:r>
              <a:rPr lang="nl-NL" sz="2000" b="1" dirty="0">
                <a:latin typeface="Trebuchet MS" panose="020B0603020202020204" pitchFamily="34" charset="0"/>
              </a:rPr>
              <a:t>Tip: Om de berekening te oefenen kunt u ook gebruik maken van het formulier voorlopige aanslag 2024 in de online aangiftesimulatie op Kennisnetwerk</a:t>
            </a:r>
          </a:p>
          <a:p>
            <a:endParaRPr lang="nl-NL" sz="2000" dirty="0">
              <a:latin typeface="Trebuchet MS" panose="020B0603020202020204" pitchFamily="34" charset="0"/>
            </a:endParaRPr>
          </a:p>
        </p:txBody>
      </p:sp>
    </p:spTree>
    <p:extLst>
      <p:ext uri="{BB962C8B-B14F-4D97-AF65-F5344CB8AC3E}">
        <p14:creationId xmlns:p14="http://schemas.microsoft.com/office/powerpoint/2010/main" val="361370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3"/>
          <a:stretch>
            <a:fillRect/>
          </a:stretch>
        </p:blipFill>
        <p:spPr>
          <a:xfrm>
            <a:off x="438958" y="6570388"/>
            <a:ext cx="6297714" cy="365792"/>
          </a:xfrm>
          <a:prstGeom prst="rect">
            <a:avLst/>
          </a:prstGeom>
        </p:spPr>
      </p:pic>
      <p:sp>
        <p:nvSpPr>
          <p:cNvPr id="8" name="Rechthoek 7"/>
          <p:cNvSpPr/>
          <p:nvPr/>
        </p:nvSpPr>
        <p:spPr>
          <a:xfrm>
            <a:off x="0" y="545123"/>
            <a:ext cx="12192000" cy="97594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p:cNvSpPr txBox="1">
            <a:spLocks/>
          </p:cNvSpPr>
          <p:nvPr/>
        </p:nvSpPr>
        <p:spPr>
          <a:xfrm>
            <a:off x="2805344" y="724384"/>
            <a:ext cx="7862656" cy="670434"/>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700" dirty="0">
                <a:latin typeface="Trebuchet MS" panose="020B0603020202020204" pitchFamily="34" charset="0"/>
              </a:rPr>
              <a:t>Inkomensafhankelijke</a:t>
            </a:r>
            <a:r>
              <a:rPr lang="nl-NL" sz="3400" dirty="0">
                <a:latin typeface="Trebuchet MS" panose="020B0603020202020204" pitchFamily="34" charset="0"/>
              </a:rPr>
              <a:t> combinatiekorting</a:t>
            </a:r>
          </a:p>
        </p:txBody>
      </p:sp>
      <p:pic>
        <p:nvPicPr>
          <p:cNvPr id="12" name="Afbeelding 11"/>
          <p:cNvPicPr>
            <a:picLocks noChangeAspect="1"/>
          </p:cNvPicPr>
          <p:nvPr/>
        </p:nvPicPr>
        <p:blipFill>
          <a:blip r:embed="rId4"/>
          <a:stretch>
            <a:fillRect/>
          </a:stretch>
        </p:blipFill>
        <p:spPr>
          <a:xfrm>
            <a:off x="536331" y="388278"/>
            <a:ext cx="2005758" cy="1377815"/>
          </a:xfrm>
          <a:prstGeom prst="rect">
            <a:avLst/>
          </a:prstGeom>
        </p:spPr>
      </p:pic>
      <p:sp>
        <p:nvSpPr>
          <p:cNvPr id="13" name="Tekstvak 12">
            <a:extLst>
              <a:ext uri="{FF2B5EF4-FFF2-40B4-BE49-F238E27FC236}">
                <a16:creationId xmlns:a16="http://schemas.microsoft.com/office/drawing/2014/main" id="{49ECC89E-D81F-442B-9010-ED194903EE3B}"/>
              </a:ext>
            </a:extLst>
          </p:cNvPr>
          <p:cNvSpPr txBox="1"/>
          <p:nvPr/>
        </p:nvSpPr>
        <p:spPr>
          <a:xfrm>
            <a:off x="618565" y="1700048"/>
            <a:ext cx="11340353" cy="4708981"/>
          </a:xfrm>
          <a:prstGeom prst="rect">
            <a:avLst/>
          </a:prstGeom>
          <a:noFill/>
        </p:spPr>
        <p:txBody>
          <a:bodyPr wrap="square">
            <a:spAutoFit/>
          </a:bodyPr>
          <a:lstStyle/>
          <a:p>
            <a:endParaRPr lang="nl-NL" sz="2000" dirty="0">
              <a:latin typeface="Trebuchet MS" panose="020B0603020202020204" pitchFamily="34" charset="0"/>
            </a:endParaRPr>
          </a:p>
          <a:p>
            <a:r>
              <a:rPr lang="nl-NL" sz="2000" dirty="0">
                <a:latin typeface="Trebuchet MS" panose="020B0603020202020204" pitchFamily="34" charset="0"/>
              </a:rPr>
              <a:t>In 2024 gaat de maximale </a:t>
            </a:r>
            <a:r>
              <a:rPr lang="nl-NL" sz="2000" dirty="0">
                <a:latin typeface="Trebuchet MS" panose="020B0603020202020204" pitchFamily="34" charset="0"/>
                <a:hlinkClick r:id="rId5"/>
              </a:rPr>
              <a:t>inkomensafhankelijke combinatiekorting (IACK)</a:t>
            </a:r>
            <a:r>
              <a:rPr lang="nl-NL" sz="2000" dirty="0">
                <a:latin typeface="Trebuchet MS" panose="020B0603020202020204" pitchFamily="34" charset="0"/>
              </a:rPr>
              <a:t> omhoog naar € 2.950. </a:t>
            </a:r>
          </a:p>
          <a:p>
            <a:endParaRPr lang="nl-NL" sz="2000" dirty="0">
              <a:latin typeface="Trebuchet MS" panose="020B0603020202020204" pitchFamily="34" charset="0"/>
            </a:endParaRPr>
          </a:p>
          <a:p>
            <a:r>
              <a:rPr lang="nl-NL" sz="2000" dirty="0">
                <a:latin typeface="Trebuchet MS" panose="020B0603020202020204" pitchFamily="34" charset="0"/>
              </a:rPr>
              <a:t>Om in aanmerking te komen voor de inkomensafhankelijke combinatiekorting moet worden voldaan aan bepaalde </a:t>
            </a:r>
            <a:r>
              <a:rPr lang="nl-NL" sz="2000" dirty="0">
                <a:latin typeface="Trebuchet MS" panose="020B0603020202020204" pitchFamily="34" charset="0"/>
                <a:hlinkClick r:id="rId5"/>
              </a:rPr>
              <a:t>voorwaarden</a:t>
            </a:r>
            <a:r>
              <a:rPr lang="nl-NL" sz="2000" dirty="0">
                <a:latin typeface="Trebuchet MS" panose="020B0603020202020204" pitchFamily="34" charset="0"/>
              </a:rPr>
              <a:t>.</a:t>
            </a:r>
          </a:p>
          <a:p>
            <a:endParaRPr lang="nl-NL" sz="2000" dirty="0">
              <a:latin typeface="Trebuchet MS" panose="020B0603020202020204" pitchFamily="34" charset="0"/>
            </a:endParaRPr>
          </a:p>
          <a:p>
            <a:pPr algn="l">
              <a:buFont typeface="Arial" panose="020B0604020202020204" pitchFamily="34" charset="0"/>
              <a:buChar char="•"/>
            </a:pPr>
            <a:r>
              <a:rPr lang="nl-NL" sz="2000" b="0" i="0" dirty="0">
                <a:effectLst/>
                <a:latin typeface="ROregular"/>
              </a:rPr>
              <a:t>Uw kind is op 1 januari jonger dan 12 jaar.</a:t>
            </a:r>
          </a:p>
          <a:p>
            <a:pPr algn="l">
              <a:buFont typeface="Arial" panose="020B0604020202020204" pitchFamily="34" charset="0"/>
              <a:buChar char="•"/>
            </a:pPr>
            <a:r>
              <a:rPr lang="nl-NL" sz="2000" b="0" i="0" dirty="0">
                <a:effectLst/>
                <a:latin typeface="ROregular"/>
              </a:rPr>
              <a:t>Uw kind staat ten minste 6 maanden in 1 kalenderjaar bij de gemeente ingeschreven op uw woonadres.</a:t>
            </a:r>
            <a:br>
              <a:rPr lang="nl-NL" sz="2000" b="0" i="0" dirty="0">
                <a:effectLst/>
                <a:latin typeface="ROregular"/>
              </a:rPr>
            </a:br>
            <a:r>
              <a:rPr lang="nl-NL" sz="2000" b="0" i="0" dirty="0">
                <a:effectLst/>
                <a:latin typeface="ROregular"/>
              </a:rPr>
              <a:t>  </a:t>
            </a:r>
            <a:r>
              <a:rPr lang="nl-NL" sz="2000" b="0" i="1" dirty="0">
                <a:effectLst/>
                <a:latin typeface="ROregular"/>
              </a:rPr>
              <a:t>Bent u co-ouder? Dan mag uw kind ook ingeschreven staan bij de gemeente op het adres van uw ex-  </a:t>
            </a:r>
          </a:p>
          <a:p>
            <a:pPr algn="l"/>
            <a:r>
              <a:rPr lang="nl-NL" sz="2000" b="0" i="1" dirty="0">
                <a:effectLst/>
                <a:latin typeface="ROregular"/>
              </a:rPr>
              <a:t>  partner. Als u en uw kind korter dan 6 maanden op hetzelfde woonadres staan ingeschreven omdat u of uw </a:t>
            </a:r>
          </a:p>
          <a:p>
            <a:pPr algn="l"/>
            <a:r>
              <a:rPr lang="nl-NL" sz="2000" i="1" dirty="0">
                <a:latin typeface="ROregular"/>
              </a:rPr>
              <a:t>  </a:t>
            </a:r>
            <a:r>
              <a:rPr lang="nl-NL" sz="2000" b="0" i="1" dirty="0">
                <a:effectLst/>
                <a:latin typeface="ROregular"/>
              </a:rPr>
              <a:t>kind overlijdt, krijgt u toch de korting.</a:t>
            </a:r>
          </a:p>
          <a:p>
            <a:pPr algn="l">
              <a:buFont typeface="Arial" panose="020B0604020202020204" pitchFamily="34" charset="0"/>
              <a:buChar char="•"/>
            </a:pPr>
            <a:r>
              <a:rPr lang="nl-NL" sz="2000" b="0" i="0" dirty="0">
                <a:effectLst/>
                <a:latin typeface="ROregular"/>
              </a:rPr>
              <a:t>Uw arbeidsinkomen is hoger dan een vastgesteld bedrag.</a:t>
            </a:r>
          </a:p>
          <a:p>
            <a:pPr algn="l">
              <a:buFont typeface="Arial" panose="020B0604020202020204" pitchFamily="34" charset="0"/>
              <a:buChar char="•"/>
            </a:pPr>
            <a:r>
              <a:rPr lang="nl-NL" sz="2000" b="0" i="0" dirty="0">
                <a:effectLst/>
                <a:latin typeface="ROregular"/>
              </a:rPr>
              <a:t>U hebt geen of minder dan 6 maanden een fiscale partner. Of u hebt langer dan 6 maanden een fiscale partner, én u hebt een lager arbeidsinkomen dan uw fiscale partner.</a:t>
            </a:r>
          </a:p>
          <a:p>
            <a:pPr marL="342900" indent="-342900">
              <a:buFontTx/>
              <a:buChar char="-"/>
            </a:pPr>
            <a:endParaRPr lang="nl-NL" sz="2000" dirty="0">
              <a:latin typeface="Trebuchet MS" panose="020B0603020202020204" pitchFamily="34" charset="0"/>
            </a:endParaRPr>
          </a:p>
        </p:txBody>
      </p:sp>
    </p:spTree>
    <p:extLst>
      <p:ext uri="{BB962C8B-B14F-4D97-AF65-F5344CB8AC3E}">
        <p14:creationId xmlns:p14="http://schemas.microsoft.com/office/powerpoint/2010/main" val="237255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2"/>
          <a:stretch>
            <a:fillRect/>
          </a:stretch>
        </p:blipFill>
        <p:spPr>
          <a:xfrm>
            <a:off x="438958" y="6570388"/>
            <a:ext cx="6297714" cy="365792"/>
          </a:xfrm>
          <a:prstGeom prst="rect">
            <a:avLst/>
          </a:prstGeom>
        </p:spPr>
      </p:pic>
      <p:sp>
        <p:nvSpPr>
          <p:cNvPr id="8" name="Rechthoek 7"/>
          <p:cNvSpPr/>
          <p:nvPr/>
        </p:nvSpPr>
        <p:spPr>
          <a:xfrm>
            <a:off x="0" y="545123"/>
            <a:ext cx="12192000" cy="97594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p:cNvSpPr txBox="1">
            <a:spLocks/>
          </p:cNvSpPr>
          <p:nvPr/>
        </p:nvSpPr>
        <p:spPr>
          <a:xfrm>
            <a:off x="2805344" y="724384"/>
            <a:ext cx="7862656" cy="670434"/>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400" dirty="0">
                <a:latin typeface="Trebuchet MS" panose="020B0603020202020204" pitchFamily="34" charset="0"/>
              </a:rPr>
              <a:t>Inkomensafhankelijke combinatiekorting</a:t>
            </a:r>
          </a:p>
        </p:txBody>
      </p:sp>
      <p:pic>
        <p:nvPicPr>
          <p:cNvPr id="12" name="Afbeelding 11"/>
          <p:cNvPicPr>
            <a:picLocks noChangeAspect="1"/>
          </p:cNvPicPr>
          <p:nvPr/>
        </p:nvPicPr>
        <p:blipFill>
          <a:blip r:embed="rId3"/>
          <a:stretch>
            <a:fillRect/>
          </a:stretch>
        </p:blipFill>
        <p:spPr>
          <a:xfrm>
            <a:off x="536331" y="388278"/>
            <a:ext cx="2005758" cy="1377815"/>
          </a:xfrm>
          <a:prstGeom prst="rect">
            <a:avLst/>
          </a:prstGeom>
        </p:spPr>
      </p:pic>
      <p:sp>
        <p:nvSpPr>
          <p:cNvPr id="2" name="Rechthoek 1"/>
          <p:cNvSpPr/>
          <p:nvPr/>
        </p:nvSpPr>
        <p:spPr>
          <a:xfrm>
            <a:off x="2805344" y="1957477"/>
            <a:ext cx="8582235" cy="959173"/>
          </a:xfrm>
          <a:prstGeom prst="rect">
            <a:avLst/>
          </a:prstGeom>
        </p:spPr>
        <p:txBody>
          <a:bodyPr wrap="square">
            <a:spAutoFit/>
          </a:bodyPr>
          <a:lstStyle/>
          <a:p>
            <a:pPr>
              <a:lnSpc>
                <a:spcPct val="150000"/>
              </a:lnSpc>
            </a:pPr>
            <a:r>
              <a:rPr lang="nl-NL" sz="2000" dirty="0">
                <a:latin typeface="Trebuchet MS" panose="020B0603020202020204" pitchFamily="34" charset="0"/>
              </a:rPr>
              <a:t>U bereikt in 2024 nog niet de AOW-leeftijd</a:t>
            </a:r>
          </a:p>
          <a:p>
            <a:pPr>
              <a:lnSpc>
                <a:spcPct val="150000"/>
              </a:lnSpc>
            </a:pPr>
            <a:endParaRPr lang="nl-NL" sz="2000" dirty="0">
              <a:latin typeface="Trebuchet MS" panose="020B0603020202020204" pitchFamily="34" charset="0"/>
            </a:endParaRPr>
          </a:p>
        </p:txBody>
      </p:sp>
      <p:graphicFrame>
        <p:nvGraphicFramePr>
          <p:cNvPr id="3" name="Tabel 3">
            <a:extLst>
              <a:ext uri="{FF2B5EF4-FFF2-40B4-BE49-F238E27FC236}">
                <a16:creationId xmlns:a16="http://schemas.microsoft.com/office/drawing/2014/main" id="{EE19ED96-649D-24EF-D207-63B7267AAE44}"/>
              </a:ext>
            </a:extLst>
          </p:cNvPr>
          <p:cNvGraphicFramePr>
            <a:graphicFrameLocks noGrp="1"/>
          </p:cNvGraphicFramePr>
          <p:nvPr>
            <p:extLst>
              <p:ext uri="{D42A27DB-BD31-4B8C-83A1-F6EECF244321}">
                <p14:modId xmlns:p14="http://schemas.microsoft.com/office/powerpoint/2010/main" val="3151775194"/>
              </p:ext>
            </p:extLst>
          </p:nvPr>
        </p:nvGraphicFramePr>
        <p:xfrm>
          <a:off x="536331" y="2806729"/>
          <a:ext cx="10510030" cy="1483360"/>
        </p:xfrm>
        <a:graphic>
          <a:graphicData uri="http://schemas.openxmlformats.org/drawingml/2006/table">
            <a:tbl>
              <a:tblPr firstRow="1" bandRow="1">
                <a:tableStyleId>{5C22544A-7EE6-4342-B048-85BDC9FD1C3A}</a:tableStyleId>
              </a:tblPr>
              <a:tblGrid>
                <a:gridCol w="5255015">
                  <a:extLst>
                    <a:ext uri="{9D8B030D-6E8A-4147-A177-3AD203B41FA5}">
                      <a16:colId xmlns:a16="http://schemas.microsoft.com/office/drawing/2014/main" val="3376166296"/>
                    </a:ext>
                  </a:extLst>
                </a:gridCol>
                <a:gridCol w="5255015">
                  <a:extLst>
                    <a:ext uri="{9D8B030D-6E8A-4147-A177-3AD203B41FA5}">
                      <a16:colId xmlns:a16="http://schemas.microsoft.com/office/drawing/2014/main" val="3673435705"/>
                    </a:ext>
                  </a:extLst>
                </a:gridCol>
              </a:tblGrid>
              <a:tr h="370840">
                <a:tc>
                  <a:txBody>
                    <a:bodyPr/>
                    <a:lstStyle/>
                    <a:p>
                      <a:pPr algn="l" fontAlgn="t"/>
                      <a:r>
                        <a:rPr lang="nl-NL" b="1" dirty="0">
                          <a:effectLst/>
                          <a:latin typeface="Trebuchet MS" panose="020B0603020202020204" pitchFamily="34" charset="0"/>
                        </a:rPr>
                        <a:t>Arbeidsinkomen</a:t>
                      </a:r>
                    </a:p>
                  </a:txBody>
                  <a:tcPr/>
                </a:tc>
                <a:tc>
                  <a:txBody>
                    <a:bodyPr/>
                    <a:lstStyle/>
                    <a:p>
                      <a:pPr algn="l" fontAlgn="t"/>
                      <a:r>
                        <a:rPr lang="nl-NL" b="1">
                          <a:effectLst/>
                          <a:latin typeface="Trebuchet MS" panose="020B0603020202020204" pitchFamily="34" charset="0"/>
                        </a:rPr>
                        <a:t>Inkomensafhankelijke combinatiekorting</a:t>
                      </a:r>
                    </a:p>
                  </a:txBody>
                  <a:tcPr/>
                </a:tc>
                <a:extLst>
                  <a:ext uri="{0D108BD9-81ED-4DB2-BD59-A6C34878D82A}">
                    <a16:rowId xmlns:a16="http://schemas.microsoft.com/office/drawing/2014/main" val="1658453963"/>
                  </a:ext>
                </a:extLst>
              </a:tr>
              <a:tr h="370840">
                <a:tc>
                  <a:txBody>
                    <a:bodyPr/>
                    <a:lstStyle/>
                    <a:p>
                      <a:pPr algn="l" fontAlgn="t"/>
                      <a:r>
                        <a:rPr lang="nl-NL" b="0" dirty="0">
                          <a:effectLst/>
                          <a:latin typeface="Trebuchet MS" panose="020B0603020202020204" pitchFamily="34" charset="0"/>
                        </a:rPr>
                        <a:t>tot     € 6.074</a:t>
                      </a:r>
                    </a:p>
                  </a:txBody>
                  <a:tcPr/>
                </a:tc>
                <a:tc>
                  <a:txBody>
                    <a:bodyPr/>
                    <a:lstStyle/>
                    <a:p>
                      <a:pPr fontAlgn="t"/>
                      <a:r>
                        <a:rPr lang="nl-NL">
                          <a:effectLst/>
                          <a:latin typeface="Trebuchet MS" panose="020B0603020202020204" pitchFamily="34" charset="0"/>
                        </a:rPr>
                        <a:t>Geen</a:t>
                      </a:r>
                    </a:p>
                  </a:txBody>
                  <a:tcPr/>
                </a:tc>
                <a:extLst>
                  <a:ext uri="{0D108BD9-81ED-4DB2-BD59-A6C34878D82A}">
                    <a16:rowId xmlns:a16="http://schemas.microsoft.com/office/drawing/2014/main" val="4269402968"/>
                  </a:ext>
                </a:extLst>
              </a:tr>
              <a:tr h="370840">
                <a:tc>
                  <a:txBody>
                    <a:bodyPr/>
                    <a:lstStyle/>
                    <a:p>
                      <a:pPr algn="l" fontAlgn="t"/>
                      <a:r>
                        <a:rPr lang="nl-NL" b="0" dirty="0">
                          <a:effectLst/>
                          <a:latin typeface="Trebuchet MS" panose="020B0603020202020204" pitchFamily="34" charset="0"/>
                        </a:rPr>
                        <a:t>vanaf € 6.074 tot € 31.838</a:t>
                      </a:r>
                    </a:p>
                  </a:txBody>
                  <a:tcPr/>
                </a:tc>
                <a:tc>
                  <a:txBody>
                    <a:bodyPr/>
                    <a:lstStyle/>
                    <a:p>
                      <a:pPr fontAlgn="t"/>
                      <a:r>
                        <a:rPr lang="nl-NL" dirty="0">
                          <a:effectLst/>
                          <a:latin typeface="Trebuchet MS" panose="020B0603020202020204" pitchFamily="34" charset="0"/>
                        </a:rPr>
                        <a:t>11,45% x (arbeidsinkomen - € 6.073)</a:t>
                      </a:r>
                    </a:p>
                  </a:txBody>
                  <a:tcPr/>
                </a:tc>
                <a:extLst>
                  <a:ext uri="{0D108BD9-81ED-4DB2-BD59-A6C34878D82A}">
                    <a16:rowId xmlns:a16="http://schemas.microsoft.com/office/drawing/2014/main" val="2832485455"/>
                  </a:ext>
                </a:extLst>
              </a:tr>
              <a:tr h="370840">
                <a:tc>
                  <a:txBody>
                    <a:bodyPr/>
                    <a:lstStyle/>
                    <a:p>
                      <a:pPr algn="l" fontAlgn="t"/>
                      <a:r>
                        <a:rPr lang="nl-NL" b="0" dirty="0">
                          <a:effectLst/>
                          <a:latin typeface="Trebuchet MS" panose="020B0603020202020204" pitchFamily="34" charset="0"/>
                        </a:rPr>
                        <a:t>vanaf € 31.838</a:t>
                      </a:r>
                    </a:p>
                  </a:txBody>
                  <a:tcPr/>
                </a:tc>
                <a:tc>
                  <a:txBody>
                    <a:bodyPr/>
                    <a:lstStyle/>
                    <a:p>
                      <a:pPr fontAlgn="t"/>
                      <a:r>
                        <a:rPr lang="nl-NL" dirty="0">
                          <a:effectLst/>
                          <a:latin typeface="Trebuchet MS" panose="020B0603020202020204" pitchFamily="34" charset="0"/>
                        </a:rPr>
                        <a:t>€ 2.950</a:t>
                      </a:r>
                    </a:p>
                  </a:txBody>
                  <a:tcPr/>
                </a:tc>
                <a:extLst>
                  <a:ext uri="{0D108BD9-81ED-4DB2-BD59-A6C34878D82A}">
                    <a16:rowId xmlns:a16="http://schemas.microsoft.com/office/drawing/2014/main" val="3106765218"/>
                  </a:ext>
                </a:extLst>
              </a:tr>
            </a:tbl>
          </a:graphicData>
        </a:graphic>
      </p:graphicFrame>
    </p:spTree>
    <p:extLst>
      <p:ext uri="{BB962C8B-B14F-4D97-AF65-F5344CB8AC3E}">
        <p14:creationId xmlns:p14="http://schemas.microsoft.com/office/powerpoint/2010/main" val="293079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2"/>
          <a:stretch>
            <a:fillRect/>
          </a:stretch>
        </p:blipFill>
        <p:spPr>
          <a:xfrm>
            <a:off x="438958" y="6570388"/>
            <a:ext cx="6297714" cy="365792"/>
          </a:xfrm>
          <a:prstGeom prst="rect">
            <a:avLst/>
          </a:prstGeom>
        </p:spPr>
      </p:pic>
      <p:sp>
        <p:nvSpPr>
          <p:cNvPr id="8" name="Rechthoek 7"/>
          <p:cNvSpPr/>
          <p:nvPr/>
        </p:nvSpPr>
        <p:spPr>
          <a:xfrm>
            <a:off x="0" y="545123"/>
            <a:ext cx="12192000" cy="97594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p:cNvSpPr txBox="1">
            <a:spLocks/>
          </p:cNvSpPr>
          <p:nvPr/>
        </p:nvSpPr>
        <p:spPr>
          <a:xfrm>
            <a:off x="2805344" y="724384"/>
            <a:ext cx="7862656" cy="670434"/>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400" dirty="0">
                <a:latin typeface="Trebuchet MS" panose="020B0603020202020204" pitchFamily="34" charset="0"/>
              </a:rPr>
              <a:t>Inkomensafhankelijke combinatiekorting</a:t>
            </a:r>
          </a:p>
        </p:txBody>
      </p:sp>
      <p:pic>
        <p:nvPicPr>
          <p:cNvPr id="12" name="Afbeelding 11"/>
          <p:cNvPicPr>
            <a:picLocks noChangeAspect="1"/>
          </p:cNvPicPr>
          <p:nvPr/>
        </p:nvPicPr>
        <p:blipFill>
          <a:blip r:embed="rId3"/>
          <a:stretch>
            <a:fillRect/>
          </a:stretch>
        </p:blipFill>
        <p:spPr>
          <a:xfrm>
            <a:off x="536331" y="388278"/>
            <a:ext cx="2005758" cy="1377815"/>
          </a:xfrm>
          <a:prstGeom prst="rect">
            <a:avLst/>
          </a:prstGeom>
        </p:spPr>
      </p:pic>
      <p:sp>
        <p:nvSpPr>
          <p:cNvPr id="2" name="Rechthoek 1"/>
          <p:cNvSpPr/>
          <p:nvPr/>
        </p:nvSpPr>
        <p:spPr>
          <a:xfrm>
            <a:off x="2805344" y="1991048"/>
            <a:ext cx="8582235" cy="959173"/>
          </a:xfrm>
          <a:prstGeom prst="rect">
            <a:avLst/>
          </a:prstGeom>
        </p:spPr>
        <p:txBody>
          <a:bodyPr wrap="square">
            <a:spAutoFit/>
          </a:bodyPr>
          <a:lstStyle/>
          <a:p>
            <a:pPr>
              <a:lnSpc>
                <a:spcPct val="150000"/>
              </a:lnSpc>
            </a:pPr>
            <a:r>
              <a:rPr lang="nl-NL" sz="2000" dirty="0">
                <a:latin typeface="Trebuchet MS" panose="020B0603020202020204" pitchFamily="34" charset="0"/>
              </a:rPr>
              <a:t>U hebt in 2024 het hele jaar de AOW-leeftijd</a:t>
            </a:r>
          </a:p>
          <a:p>
            <a:pPr>
              <a:lnSpc>
                <a:spcPct val="150000"/>
              </a:lnSpc>
            </a:pPr>
            <a:endParaRPr lang="nl-NL" sz="2000" dirty="0">
              <a:latin typeface="Trebuchet MS" panose="020B0603020202020204" pitchFamily="34" charset="0"/>
            </a:endParaRPr>
          </a:p>
        </p:txBody>
      </p:sp>
      <p:graphicFrame>
        <p:nvGraphicFramePr>
          <p:cNvPr id="6" name="Tabel 3">
            <a:extLst>
              <a:ext uri="{FF2B5EF4-FFF2-40B4-BE49-F238E27FC236}">
                <a16:creationId xmlns:a16="http://schemas.microsoft.com/office/drawing/2014/main" id="{F7841860-FCE1-C2C5-5AA5-E71737641A7E}"/>
              </a:ext>
            </a:extLst>
          </p:cNvPr>
          <p:cNvGraphicFramePr>
            <a:graphicFrameLocks noGrp="1"/>
          </p:cNvGraphicFramePr>
          <p:nvPr>
            <p:extLst>
              <p:ext uri="{D42A27DB-BD31-4B8C-83A1-F6EECF244321}">
                <p14:modId xmlns:p14="http://schemas.microsoft.com/office/powerpoint/2010/main" val="2683083366"/>
              </p:ext>
            </p:extLst>
          </p:nvPr>
        </p:nvGraphicFramePr>
        <p:xfrm>
          <a:off x="536331" y="2807392"/>
          <a:ext cx="10510030" cy="1483360"/>
        </p:xfrm>
        <a:graphic>
          <a:graphicData uri="http://schemas.openxmlformats.org/drawingml/2006/table">
            <a:tbl>
              <a:tblPr firstRow="1" bandRow="1">
                <a:tableStyleId>{5C22544A-7EE6-4342-B048-85BDC9FD1C3A}</a:tableStyleId>
              </a:tblPr>
              <a:tblGrid>
                <a:gridCol w="5255015">
                  <a:extLst>
                    <a:ext uri="{9D8B030D-6E8A-4147-A177-3AD203B41FA5}">
                      <a16:colId xmlns:a16="http://schemas.microsoft.com/office/drawing/2014/main" val="3376166296"/>
                    </a:ext>
                  </a:extLst>
                </a:gridCol>
                <a:gridCol w="5255015">
                  <a:extLst>
                    <a:ext uri="{9D8B030D-6E8A-4147-A177-3AD203B41FA5}">
                      <a16:colId xmlns:a16="http://schemas.microsoft.com/office/drawing/2014/main" val="3673435705"/>
                    </a:ext>
                  </a:extLst>
                </a:gridCol>
              </a:tblGrid>
              <a:tr h="370840">
                <a:tc>
                  <a:txBody>
                    <a:bodyPr/>
                    <a:lstStyle/>
                    <a:p>
                      <a:pPr algn="l" fontAlgn="t"/>
                      <a:r>
                        <a:rPr lang="nl-NL" b="1" dirty="0">
                          <a:effectLst/>
                          <a:latin typeface="Trebuchet MS" panose="020B0603020202020204" pitchFamily="34" charset="0"/>
                        </a:rPr>
                        <a:t>Arbeidsinkomen</a:t>
                      </a:r>
                    </a:p>
                  </a:txBody>
                  <a:tcPr/>
                </a:tc>
                <a:tc>
                  <a:txBody>
                    <a:bodyPr/>
                    <a:lstStyle/>
                    <a:p>
                      <a:pPr algn="l" fontAlgn="t"/>
                      <a:r>
                        <a:rPr lang="nl-NL" b="1">
                          <a:effectLst/>
                          <a:latin typeface="Trebuchet MS" panose="020B0603020202020204" pitchFamily="34" charset="0"/>
                        </a:rPr>
                        <a:t>Inkomensafhankelijke combinatiekorting</a:t>
                      </a:r>
                    </a:p>
                  </a:txBody>
                  <a:tcPr/>
                </a:tc>
                <a:extLst>
                  <a:ext uri="{0D108BD9-81ED-4DB2-BD59-A6C34878D82A}">
                    <a16:rowId xmlns:a16="http://schemas.microsoft.com/office/drawing/2014/main" val="1658453963"/>
                  </a:ext>
                </a:extLst>
              </a:tr>
              <a:tr h="370840">
                <a:tc>
                  <a:txBody>
                    <a:bodyPr/>
                    <a:lstStyle/>
                    <a:p>
                      <a:pPr algn="l" fontAlgn="t"/>
                      <a:r>
                        <a:rPr lang="nl-NL" b="0" dirty="0">
                          <a:effectLst/>
                          <a:latin typeface="Trebuchet MS" panose="020B0603020202020204" pitchFamily="34" charset="0"/>
                        </a:rPr>
                        <a:t>tot     € 6.074</a:t>
                      </a:r>
                    </a:p>
                  </a:txBody>
                  <a:tcPr/>
                </a:tc>
                <a:tc>
                  <a:txBody>
                    <a:bodyPr/>
                    <a:lstStyle/>
                    <a:p>
                      <a:pPr fontAlgn="t"/>
                      <a:r>
                        <a:rPr lang="nl-NL">
                          <a:effectLst/>
                          <a:latin typeface="Trebuchet MS" panose="020B0603020202020204" pitchFamily="34" charset="0"/>
                        </a:rPr>
                        <a:t>Geen</a:t>
                      </a:r>
                    </a:p>
                  </a:txBody>
                  <a:tcPr/>
                </a:tc>
                <a:extLst>
                  <a:ext uri="{0D108BD9-81ED-4DB2-BD59-A6C34878D82A}">
                    <a16:rowId xmlns:a16="http://schemas.microsoft.com/office/drawing/2014/main" val="4269402968"/>
                  </a:ext>
                </a:extLst>
              </a:tr>
              <a:tr h="370840">
                <a:tc>
                  <a:txBody>
                    <a:bodyPr/>
                    <a:lstStyle/>
                    <a:p>
                      <a:pPr algn="l" fontAlgn="t"/>
                      <a:r>
                        <a:rPr lang="nl-NL" b="0" dirty="0">
                          <a:effectLst/>
                          <a:latin typeface="Trebuchet MS" panose="020B0603020202020204" pitchFamily="34" charset="0"/>
                        </a:rPr>
                        <a:t>vanaf € 6.074 tot € 31.838</a:t>
                      </a:r>
                    </a:p>
                  </a:txBody>
                  <a:tcPr/>
                </a:tc>
                <a:tc>
                  <a:txBody>
                    <a:bodyPr/>
                    <a:lstStyle/>
                    <a:p>
                      <a:pPr fontAlgn="t"/>
                      <a:r>
                        <a:rPr lang="nl-NL" dirty="0">
                          <a:effectLst/>
                          <a:latin typeface="Trebuchet MS" panose="020B0603020202020204" pitchFamily="34" charset="0"/>
                        </a:rPr>
                        <a:t>5,90% x (arbeidsinkomen - € 6.073)</a:t>
                      </a:r>
                    </a:p>
                  </a:txBody>
                  <a:tcPr/>
                </a:tc>
                <a:extLst>
                  <a:ext uri="{0D108BD9-81ED-4DB2-BD59-A6C34878D82A}">
                    <a16:rowId xmlns:a16="http://schemas.microsoft.com/office/drawing/2014/main" val="2832485455"/>
                  </a:ext>
                </a:extLst>
              </a:tr>
              <a:tr h="370840">
                <a:tc>
                  <a:txBody>
                    <a:bodyPr/>
                    <a:lstStyle/>
                    <a:p>
                      <a:pPr algn="l" fontAlgn="t"/>
                      <a:r>
                        <a:rPr lang="nl-NL" b="0" dirty="0">
                          <a:effectLst/>
                          <a:latin typeface="Trebuchet MS" panose="020B0603020202020204" pitchFamily="34" charset="0"/>
                        </a:rPr>
                        <a:t>vanaf € 31.838</a:t>
                      </a:r>
                    </a:p>
                  </a:txBody>
                  <a:tcPr/>
                </a:tc>
                <a:tc>
                  <a:txBody>
                    <a:bodyPr/>
                    <a:lstStyle/>
                    <a:p>
                      <a:pPr fontAlgn="t"/>
                      <a:r>
                        <a:rPr lang="nl-NL" dirty="0">
                          <a:effectLst/>
                          <a:latin typeface="Trebuchet MS" panose="020B0603020202020204" pitchFamily="34" charset="0"/>
                        </a:rPr>
                        <a:t>€ 1.521</a:t>
                      </a:r>
                    </a:p>
                  </a:txBody>
                  <a:tcPr/>
                </a:tc>
                <a:extLst>
                  <a:ext uri="{0D108BD9-81ED-4DB2-BD59-A6C34878D82A}">
                    <a16:rowId xmlns:a16="http://schemas.microsoft.com/office/drawing/2014/main" val="3106765218"/>
                  </a:ext>
                </a:extLst>
              </a:tr>
            </a:tbl>
          </a:graphicData>
        </a:graphic>
      </p:graphicFrame>
    </p:spTree>
    <p:extLst>
      <p:ext uri="{BB962C8B-B14F-4D97-AF65-F5344CB8AC3E}">
        <p14:creationId xmlns:p14="http://schemas.microsoft.com/office/powerpoint/2010/main" val="212179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2"/>
          <a:stretch>
            <a:fillRect/>
          </a:stretch>
        </p:blipFill>
        <p:spPr>
          <a:xfrm>
            <a:off x="438958" y="6570388"/>
            <a:ext cx="6297714" cy="365792"/>
          </a:xfrm>
          <a:prstGeom prst="rect">
            <a:avLst/>
          </a:prstGeom>
        </p:spPr>
      </p:pic>
      <p:sp>
        <p:nvSpPr>
          <p:cNvPr id="8" name="Rechthoek 7"/>
          <p:cNvSpPr/>
          <p:nvPr/>
        </p:nvSpPr>
        <p:spPr>
          <a:xfrm>
            <a:off x="0" y="545123"/>
            <a:ext cx="12192000" cy="97594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p:cNvSpPr txBox="1">
            <a:spLocks/>
          </p:cNvSpPr>
          <p:nvPr/>
        </p:nvSpPr>
        <p:spPr>
          <a:xfrm>
            <a:off x="2805344" y="724384"/>
            <a:ext cx="7862656" cy="670434"/>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400" dirty="0">
                <a:latin typeface="Trebuchet MS" panose="020B0603020202020204" pitchFamily="34" charset="0"/>
              </a:rPr>
              <a:t>Inkomensafhankelijke combinatiekorting</a:t>
            </a:r>
          </a:p>
        </p:txBody>
      </p:sp>
      <p:pic>
        <p:nvPicPr>
          <p:cNvPr id="12" name="Afbeelding 11"/>
          <p:cNvPicPr>
            <a:picLocks noChangeAspect="1"/>
          </p:cNvPicPr>
          <p:nvPr/>
        </p:nvPicPr>
        <p:blipFill>
          <a:blip r:embed="rId3"/>
          <a:stretch>
            <a:fillRect/>
          </a:stretch>
        </p:blipFill>
        <p:spPr>
          <a:xfrm>
            <a:off x="536331" y="388278"/>
            <a:ext cx="2005758" cy="1377815"/>
          </a:xfrm>
          <a:prstGeom prst="rect">
            <a:avLst/>
          </a:prstGeom>
        </p:spPr>
      </p:pic>
      <p:sp>
        <p:nvSpPr>
          <p:cNvPr id="2" name="Rechthoek 1"/>
          <p:cNvSpPr/>
          <p:nvPr/>
        </p:nvSpPr>
        <p:spPr>
          <a:xfrm>
            <a:off x="536332" y="2001763"/>
            <a:ext cx="10851248" cy="3170099"/>
          </a:xfrm>
          <a:prstGeom prst="rect">
            <a:avLst/>
          </a:prstGeom>
        </p:spPr>
        <p:txBody>
          <a:bodyPr wrap="square">
            <a:spAutoFit/>
          </a:bodyPr>
          <a:lstStyle/>
          <a:p>
            <a:r>
              <a:rPr lang="nl-NL" sz="2000" dirty="0">
                <a:latin typeface="Trebuchet MS" panose="020B0603020202020204" pitchFamily="34" charset="0"/>
              </a:rPr>
              <a:t>U bereikt in 2024 de AOW-leeftijd</a:t>
            </a:r>
          </a:p>
          <a:p>
            <a:endParaRPr lang="nl-NL" sz="2000" dirty="0">
              <a:latin typeface="Trebuchet MS" panose="020B0603020202020204" pitchFamily="34" charset="0"/>
            </a:endParaRPr>
          </a:p>
          <a:p>
            <a:r>
              <a:rPr lang="nl-NL" sz="2000" dirty="0">
                <a:solidFill>
                  <a:srgbClr val="000000"/>
                </a:solidFill>
                <a:latin typeface="Trebuchet MS" panose="020B0603020202020204" pitchFamily="34" charset="0"/>
              </a:rPr>
              <a:t>Als u in 2024 de AOW-leeftijd bereikt, hebt u te maken met een </a:t>
            </a:r>
            <a:r>
              <a:rPr lang="nl-NL" sz="2000" u="sng" dirty="0">
                <a:solidFill>
                  <a:schemeClr val="accent1">
                    <a:lumMod val="75000"/>
                  </a:schemeClr>
                </a:solidFill>
                <a:latin typeface="Trebuchet MS" panose="020B0603020202020204" pitchFamily="34" charset="0"/>
                <a:hlinkClick r:id="rId4">
                  <a:extLst>
                    <a:ext uri="{A12FA001-AC4F-418D-AE19-62706E023703}">
                      <ahyp:hlinkClr xmlns:ahyp="http://schemas.microsoft.com/office/drawing/2018/hyperlinkcolor" val="tx"/>
                    </a:ext>
                  </a:extLst>
                </a:hlinkClick>
              </a:rPr>
              <a:t>aangepast belastingtarief</a:t>
            </a:r>
            <a:r>
              <a:rPr lang="nl-NL" sz="2000" dirty="0">
                <a:solidFill>
                  <a:srgbClr val="000000"/>
                </a:solidFill>
                <a:latin typeface="Trebuchet MS" panose="020B0603020202020204" pitchFamily="34" charset="0"/>
              </a:rPr>
              <a:t>. Dit beïnvloedt ook uw inkomensafhankelijke combinatiekorting in 2023. De hoogte van deze heffingskorting berekent u met het online formulier 'Verzoek of wijziging voorlopige aanslag 2024' op </a:t>
            </a:r>
            <a:r>
              <a:rPr lang="nl-NL" sz="2000" u="sng" dirty="0">
                <a:solidFill>
                  <a:srgbClr val="154273"/>
                </a:solidFill>
                <a:latin typeface="Trebuchet MS" panose="020B0603020202020204" pitchFamily="34" charset="0"/>
                <a:hlinkClick r:id="rId5"/>
              </a:rPr>
              <a:t>Mijn Belastingdienst</a:t>
            </a:r>
            <a:r>
              <a:rPr lang="nl-NL" sz="2000" dirty="0">
                <a:solidFill>
                  <a:srgbClr val="000000"/>
                </a:solidFill>
                <a:latin typeface="Trebuchet MS" panose="020B0603020202020204" pitchFamily="34" charset="0"/>
              </a:rPr>
              <a:t>.</a:t>
            </a:r>
          </a:p>
          <a:p>
            <a:endParaRPr lang="nl-NL" sz="2000" dirty="0">
              <a:solidFill>
                <a:srgbClr val="000000"/>
              </a:solidFill>
              <a:latin typeface="Trebuchet MS" panose="020B0603020202020204" pitchFamily="34" charset="0"/>
            </a:endParaRPr>
          </a:p>
          <a:p>
            <a:r>
              <a:rPr lang="nl-NL" sz="2000" b="1" dirty="0">
                <a:latin typeface="Trebuchet MS" panose="020B0603020202020204" pitchFamily="34" charset="0"/>
              </a:rPr>
              <a:t>Tip: Om de berekening te oefenen kunt u ook gebruik maken van het formulier voorlopige aanslag 2024 in de online aangiftesimulatie op Kennisnetwerk</a:t>
            </a:r>
          </a:p>
          <a:p>
            <a:endParaRPr lang="nl-NL" sz="2000" dirty="0">
              <a:latin typeface="Trebuchet MS" panose="020B0603020202020204" pitchFamily="34" charset="0"/>
            </a:endParaRPr>
          </a:p>
        </p:txBody>
      </p:sp>
    </p:spTree>
    <p:extLst>
      <p:ext uri="{BB962C8B-B14F-4D97-AF65-F5344CB8AC3E}">
        <p14:creationId xmlns:p14="http://schemas.microsoft.com/office/powerpoint/2010/main" val="88362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805344" y="1966450"/>
            <a:ext cx="8773868" cy="4403581"/>
          </a:xfrm>
        </p:spPr>
        <p:txBody>
          <a:bodyPr>
            <a:normAutofit/>
          </a:bodyPr>
          <a:lstStyle/>
          <a:p>
            <a:pPr algn="l">
              <a:lnSpc>
                <a:spcPct val="100000"/>
              </a:lnSpc>
            </a:pPr>
            <a:endParaRPr lang="nl-NL" sz="2000" dirty="0">
              <a:latin typeface="Trebuchet MS" panose="020B0603020202020204" pitchFamily="34" charset="0"/>
            </a:endParaRPr>
          </a:p>
          <a:p>
            <a:pPr algn="l">
              <a:lnSpc>
                <a:spcPct val="100000"/>
              </a:lnSpc>
            </a:pPr>
            <a:endParaRPr lang="nl-NL" sz="2000" dirty="0">
              <a:latin typeface="Trebuchet MS" panose="020B0603020202020204" pitchFamily="34" charset="0"/>
            </a:endParaRPr>
          </a:p>
          <a:p>
            <a:pPr algn="l">
              <a:lnSpc>
                <a:spcPct val="100000"/>
              </a:lnSpc>
            </a:pPr>
            <a:r>
              <a:rPr lang="nl-NL" sz="2000" dirty="0">
                <a:latin typeface="Trebuchet MS" panose="020B0603020202020204" pitchFamily="34" charset="0"/>
              </a:rPr>
              <a:t>Bent u de minstverdienende partner en bent u geboren vóór 1963? Dan betalen we u in 2024 maximaal € 3.362 algemene heffingskorting uit.</a:t>
            </a:r>
          </a:p>
          <a:p>
            <a:pPr algn="l">
              <a:lnSpc>
                <a:spcPct val="100000"/>
              </a:lnSpc>
            </a:pPr>
            <a:r>
              <a:rPr lang="nl-NL" sz="2000" dirty="0">
                <a:latin typeface="Trebuchet MS" panose="020B0603020202020204" pitchFamily="34" charset="0"/>
              </a:rPr>
              <a:t>Tot 2023 werd de algemene heffingskorting ieder jaar lager, behalve als u vóór 1963 bent geboren. Meer daarover lees u bij Afbouw uitbetaling algemene heffingskorting op belastingdienst.nl.</a:t>
            </a:r>
          </a:p>
          <a:p>
            <a:pPr algn="l">
              <a:lnSpc>
                <a:spcPct val="100000"/>
              </a:lnSpc>
            </a:pPr>
            <a:r>
              <a:rPr lang="nl-NL" sz="2000" dirty="0">
                <a:latin typeface="Trebuchet MS" panose="020B0603020202020204" pitchFamily="34" charset="0"/>
              </a:rPr>
              <a:t>Ook de uitbetaling van de arbeidskorting en de inkomensafhankelijke combinatiekorting is gestopt vanaf 2023.</a:t>
            </a:r>
          </a:p>
          <a:p>
            <a:pPr algn="l">
              <a:lnSpc>
                <a:spcPct val="100000"/>
              </a:lnSpc>
            </a:pPr>
            <a:endParaRPr lang="nl-NL" sz="2000" dirty="0">
              <a:latin typeface="Trebuchet MS" panose="020B0603020202020204" pitchFamily="34" charset="0"/>
            </a:endParaRPr>
          </a:p>
        </p:txBody>
      </p:sp>
      <p:pic>
        <p:nvPicPr>
          <p:cNvPr id="11" name="Afbeelding 10"/>
          <p:cNvPicPr>
            <a:picLocks noChangeAspect="1"/>
          </p:cNvPicPr>
          <p:nvPr/>
        </p:nvPicPr>
        <p:blipFill>
          <a:blip r:embed="rId2"/>
          <a:stretch>
            <a:fillRect/>
          </a:stretch>
        </p:blipFill>
        <p:spPr>
          <a:xfrm>
            <a:off x="438958" y="6570388"/>
            <a:ext cx="6297714" cy="365792"/>
          </a:xfrm>
          <a:prstGeom prst="rect">
            <a:avLst/>
          </a:prstGeom>
        </p:spPr>
      </p:pic>
      <p:sp>
        <p:nvSpPr>
          <p:cNvPr id="9" name="Rechthoek 8"/>
          <p:cNvSpPr/>
          <p:nvPr/>
        </p:nvSpPr>
        <p:spPr>
          <a:xfrm>
            <a:off x="0" y="545123"/>
            <a:ext cx="12192000" cy="97594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tel 1"/>
          <p:cNvSpPr>
            <a:spLocks noGrp="1"/>
          </p:cNvSpPr>
          <p:nvPr>
            <p:ph type="ctrTitle"/>
          </p:nvPr>
        </p:nvSpPr>
        <p:spPr>
          <a:xfrm>
            <a:off x="2805344" y="724384"/>
            <a:ext cx="9004854" cy="670434"/>
          </a:xfrm>
        </p:spPr>
        <p:txBody>
          <a:bodyPr>
            <a:noAutofit/>
          </a:bodyPr>
          <a:lstStyle/>
          <a:p>
            <a:pPr algn="l"/>
            <a:r>
              <a:rPr lang="nl-NL" sz="3100" dirty="0">
                <a:latin typeface="Trebuchet MS" panose="020B0603020202020204" pitchFamily="34" charset="0"/>
              </a:rPr>
              <a:t>Afbouw uitbetaling heffingskortingen</a:t>
            </a:r>
          </a:p>
        </p:txBody>
      </p:sp>
      <p:pic>
        <p:nvPicPr>
          <p:cNvPr id="12" name="Afbeelding 11"/>
          <p:cNvPicPr>
            <a:picLocks noChangeAspect="1"/>
          </p:cNvPicPr>
          <p:nvPr/>
        </p:nvPicPr>
        <p:blipFill>
          <a:blip r:embed="rId3"/>
          <a:stretch>
            <a:fillRect/>
          </a:stretch>
        </p:blipFill>
        <p:spPr>
          <a:xfrm>
            <a:off x="536331" y="388278"/>
            <a:ext cx="2005758" cy="1377815"/>
          </a:xfrm>
          <a:prstGeom prst="rect">
            <a:avLst/>
          </a:prstGeom>
        </p:spPr>
      </p:pic>
    </p:spTree>
    <p:extLst>
      <p:ext uri="{BB962C8B-B14F-4D97-AF65-F5344CB8AC3E}">
        <p14:creationId xmlns:p14="http://schemas.microsoft.com/office/powerpoint/2010/main" val="335631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0" y="6492875"/>
            <a:ext cx="4114800" cy="365125"/>
          </a:xfrm>
        </p:spPr>
        <p:txBody>
          <a:bodyPr/>
          <a:lstStyle/>
          <a:p>
            <a:r>
              <a:rPr lang="nl-NL" dirty="0">
                <a:solidFill>
                  <a:schemeClr val="tx1"/>
                </a:solidFill>
              </a:rPr>
              <a:t>www.belastingdienst.nl/kennisnetwerk</a:t>
            </a:r>
          </a:p>
        </p:txBody>
      </p:sp>
      <p:graphicFrame>
        <p:nvGraphicFramePr>
          <p:cNvPr id="20" name="Tabel 20">
            <a:extLst>
              <a:ext uri="{FF2B5EF4-FFF2-40B4-BE49-F238E27FC236}">
                <a16:creationId xmlns:a16="http://schemas.microsoft.com/office/drawing/2014/main" id="{1AE6F258-FF82-5D2F-92D3-A88B8B590896}"/>
              </a:ext>
            </a:extLst>
          </p:cNvPr>
          <p:cNvGraphicFramePr>
            <a:graphicFrameLocks noGrp="1"/>
          </p:cNvGraphicFramePr>
          <p:nvPr>
            <p:extLst>
              <p:ext uri="{D42A27DB-BD31-4B8C-83A1-F6EECF244321}">
                <p14:modId xmlns:p14="http://schemas.microsoft.com/office/powerpoint/2010/main" val="1336563519"/>
              </p:ext>
            </p:extLst>
          </p:nvPr>
        </p:nvGraphicFramePr>
        <p:xfrm>
          <a:off x="911622" y="103616"/>
          <a:ext cx="10368756" cy="6444242"/>
        </p:xfrm>
        <a:graphic>
          <a:graphicData uri="http://schemas.openxmlformats.org/drawingml/2006/table">
            <a:tbl>
              <a:tblPr firstRow="1" bandRow="1">
                <a:tableStyleId>{5C22544A-7EE6-4342-B048-85BDC9FD1C3A}</a:tableStyleId>
              </a:tblPr>
              <a:tblGrid>
                <a:gridCol w="1641818">
                  <a:extLst>
                    <a:ext uri="{9D8B030D-6E8A-4147-A177-3AD203B41FA5}">
                      <a16:colId xmlns:a16="http://schemas.microsoft.com/office/drawing/2014/main" val="1767572953"/>
                    </a:ext>
                  </a:extLst>
                </a:gridCol>
                <a:gridCol w="8726938">
                  <a:extLst>
                    <a:ext uri="{9D8B030D-6E8A-4147-A177-3AD203B41FA5}">
                      <a16:colId xmlns:a16="http://schemas.microsoft.com/office/drawing/2014/main" val="4173443092"/>
                    </a:ext>
                  </a:extLst>
                </a:gridCol>
              </a:tblGrid>
              <a:tr h="1044801">
                <a:tc gridSpan="2">
                  <a:txBody>
                    <a:bodyPr/>
                    <a:lstStyle/>
                    <a:p>
                      <a:pPr algn="ctr"/>
                      <a:r>
                        <a:rPr lang="nl-NL" sz="4400" dirty="0"/>
                        <a:t>Inkomstenbelasting in 2024</a:t>
                      </a:r>
                    </a:p>
                  </a:txBody>
                  <a:tcPr/>
                </a:tc>
                <a:tc hMerge="1">
                  <a:txBody>
                    <a:bodyPr/>
                    <a:lstStyle/>
                    <a:p>
                      <a:endParaRPr lang="nl-NL" dirty="0"/>
                    </a:p>
                  </a:txBody>
                  <a:tcPr/>
                </a:tc>
                <a:extLst>
                  <a:ext uri="{0D108BD9-81ED-4DB2-BD59-A6C34878D82A}">
                    <a16:rowId xmlns:a16="http://schemas.microsoft.com/office/drawing/2014/main" val="1053769994"/>
                  </a:ext>
                </a:extLst>
              </a:tr>
              <a:tr h="1147991">
                <a:tc>
                  <a:txBody>
                    <a:bodyPr/>
                    <a:lstStyle/>
                    <a:p>
                      <a:endParaRPr lang="nl-NL" sz="2000" dirty="0">
                        <a:latin typeface="Trebuchet MS" panose="020B06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2000" dirty="0">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2000" dirty="0">
                          <a:latin typeface="Trebuchet MS" panose="020B0603020202020204" pitchFamily="34" charset="0"/>
                        </a:rPr>
                        <a:t>Tarieven en schijven, </a:t>
                      </a:r>
                      <a:r>
                        <a:rPr kumimoji="0" lang="nl-NL"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Heffingskortingen</a:t>
                      </a:r>
                      <a:endParaRPr lang="nl-NL" sz="2000" dirty="0">
                        <a:latin typeface="Trebuchet MS" panose="020B0603020202020204" pitchFamily="34" charset="0"/>
                      </a:endParaRPr>
                    </a:p>
                    <a:p>
                      <a:endParaRPr lang="nl-NL" sz="2000" dirty="0">
                        <a:latin typeface="Trebuchet MS" panose="020B0603020202020204" pitchFamily="34" charset="0"/>
                      </a:endParaRPr>
                    </a:p>
                  </a:txBody>
                  <a:tcPr/>
                </a:tc>
                <a:extLst>
                  <a:ext uri="{0D108BD9-81ED-4DB2-BD59-A6C34878D82A}">
                    <a16:rowId xmlns:a16="http://schemas.microsoft.com/office/drawing/2014/main" val="3578561300"/>
                  </a:ext>
                </a:extLst>
              </a:tr>
              <a:tr h="1052818">
                <a:tc>
                  <a:txBody>
                    <a:bodyPr/>
                    <a:lstStyle/>
                    <a:p>
                      <a:endParaRPr lang="nl-NL" sz="2000" dirty="0">
                        <a:latin typeface="Trebuchet MS" panose="020B0603020202020204" pitchFamily="34" charset="0"/>
                      </a:endParaRPr>
                    </a:p>
                  </a:txBody>
                  <a:tcPr/>
                </a:tc>
                <a:tc>
                  <a:txBody>
                    <a:bodyPr/>
                    <a:lstStyle/>
                    <a:p>
                      <a:endParaRPr lang="nl-NL" sz="2000" dirty="0">
                        <a:latin typeface="Trebuchet MS" panose="020B0603020202020204" pitchFamily="34" charset="0"/>
                      </a:endParaRPr>
                    </a:p>
                    <a:p>
                      <a:r>
                        <a:rPr lang="nl-NL" sz="2000" dirty="0">
                          <a:latin typeface="Trebuchet MS" panose="020B0603020202020204" pitchFamily="34" charset="0"/>
                        </a:rPr>
                        <a:t>Ouderenkortingen</a:t>
                      </a:r>
                    </a:p>
                    <a:p>
                      <a:endParaRPr lang="nl-NL" sz="2000" dirty="0">
                        <a:latin typeface="Trebuchet MS" panose="020B0603020202020204" pitchFamily="34" charset="0"/>
                      </a:endParaRPr>
                    </a:p>
                  </a:txBody>
                  <a:tcPr/>
                </a:tc>
                <a:extLst>
                  <a:ext uri="{0D108BD9-81ED-4DB2-BD59-A6C34878D82A}">
                    <a16:rowId xmlns:a16="http://schemas.microsoft.com/office/drawing/2014/main" val="2562890964"/>
                  </a:ext>
                </a:extLst>
              </a:tr>
              <a:tr h="1147991">
                <a:tc>
                  <a:txBody>
                    <a:bodyPr/>
                    <a:lstStyle/>
                    <a:p>
                      <a:endParaRPr lang="nl-NL" sz="2000" dirty="0">
                        <a:latin typeface="Trebuchet MS" panose="020B0603020202020204" pitchFamily="34" charset="0"/>
                      </a:endParaRPr>
                    </a:p>
                  </a:txBody>
                  <a:tcPr/>
                </a:tc>
                <a:tc>
                  <a:txBody>
                    <a:bodyPr/>
                    <a:lstStyle/>
                    <a:p>
                      <a:endParaRPr lang="nl-NL" sz="2000" dirty="0">
                        <a:latin typeface="Trebuchet MS" panose="020B0603020202020204" pitchFamily="34" charset="0"/>
                      </a:endParaRPr>
                    </a:p>
                    <a:p>
                      <a:r>
                        <a:rPr lang="nl-NL" sz="2000" dirty="0">
                          <a:latin typeface="Trebuchet MS" panose="020B0603020202020204" pitchFamily="34" charset="0"/>
                        </a:rPr>
                        <a:t>Eigen woning, Geen of geringe eigenwoningschuld</a:t>
                      </a:r>
                    </a:p>
                  </a:txBody>
                  <a:tcPr/>
                </a:tc>
                <a:extLst>
                  <a:ext uri="{0D108BD9-81ED-4DB2-BD59-A6C34878D82A}">
                    <a16:rowId xmlns:a16="http://schemas.microsoft.com/office/drawing/2014/main" val="957317581"/>
                  </a:ext>
                </a:extLst>
              </a:tr>
              <a:tr h="918392">
                <a:tc>
                  <a:txBody>
                    <a:bodyPr/>
                    <a:lstStyle/>
                    <a:p>
                      <a:endParaRPr lang="nl-NL" sz="2000" dirty="0">
                        <a:latin typeface="Trebuchet MS" panose="020B06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Box3, Afbouw aftrekposten &amp; Kennisfeiten</a:t>
                      </a:r>
                    </a:p>
                    <a:p>
                      <a:endParaRPr lang="nl-NL" sz="2000" dirty="0">
                        <a:latin typeface="Trebuchet MS" panose="020B0603020202020204" pitchFamily="34" charset="0"/>
                      </a:endParaRPr>
                    </a:p>
                  </a:txBody>
                  <a:tcPr/>
                </a:tc>
                <a:extLst>
                  <a:ext uri="{0D108BD9-81ED-4DB2-BD59-A6C34878D82A}">
                    <a16:rowId xmlns:a16="http://schemas.microsoft.com/office/drawing/2014/main" val="3741765830"/>
                  </a:ext>
                </a:extLst>
              </a:tr>
              <a:tr h="1044801">
                <a:tc>
                  <a:txBody>
                    <a:bodyPr/>
                    <a:lstStyle/>
                    <a:p>
                      <a:endParaRPr lang="nl-NL" sz="2000" dirty="0">
                        <a:latin typeface="Trebuchet MS" panose="020B06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Tips en Trucs</a:t>
                      </a:r>
                    </a:p>
                    <a:p>
                      <a:endParaRPr lang="nl-NL" sz="2000" dirty="0">
                        <a:latin typeface="Trebuchet MS" panose="020B0603020202020204" pitchFamily="34" charset="0"/>
                      </a:endParaRPr>
                    </a:p>
                  </a:txBody>
                  <a:tcPr/>
                </a:tc>
                <a:extLst>
                  <a:ext uri="{0D108BD9-81ED-4DB2-BD59-A6C34878D82A}">
                    <a16:rowId xmlns:a16="http://schemas.microsoft.com/office/drawing/2014/main" val="2959029988"/>
                  </a:ext>
                </a:extLst>
              </a:tr>
            </a:tbl>
          </a:graphicData>
        </a:graphic>
      </p:graphicFrame>
      <p:pic>
        <p:nvPicPr>
          <p:cNvPr id="21" name="Afbeelding 20">
            <a:extLst>
              <a:ext uri="{FF2B5EF4-FFF2-40B4-BE49-F238E27FC236}">
                <a16:creationId xmlns:a16="http://schemas.microsoft.com/office/drawing/2014/main" id="{84637C14-0314-50B1-36B5-C11A009CFBCC}"/>
              </a:ext>
            </a:extLst>
          </p:cNvPr>
          <p:cNvPicPr>
            <a:picLocks noChangeAspect="1"/>
          </p:cNvPicPr>
          <p:nvPr/>
        </p:nvPicPr>
        <p:blipFill>
          <a:blip r:embed="rId2"/>
          <a:stretch>
            <a:fillRect/>
          </a:stretch>
        </p:blipFill>
        <p:spPr>
          <a:xfrm flipV="1">
            <a:off x="1179495" y="1337081"/>
            <a:ext cx="1229080" cy="864000"/>
          </a:xfrm>
          <a:prstGeom prst="rect">
            <a:avLst/>
          </a:prstGeom>
        </p:spPr>
      </p:pic>
      <p:pic>
        <p:nvPicPr>
          <p:cNvPr id="23" name="Afbeelding 22">
            <a:extLst>
              <a:ext uri="{FF2B5EF4-FFF2-40B4-BE49-F238E27FC236}">
                <a16:creationId xmlns:a16="http://schemas.microsoft.com/office/drawing/2014/main" id="{569DA4B4-F2C7-E492-4B91-8DF4C49D7E9D}"/>
              </a:ext>
            </a:extLst>
          </p:cNvPr>
          <p:cNvPicPr>
            <a:picLocks noChangeAspect="1"/>
          </p:cNvPicPr>
          <p:nvPr/>
        </p:nvPicPr>
        <p:blipFill>
          <a:blip r:embed="rId3"/>
          <a:stretch>
            <a:fillRect/>
          </a:stretch>
        </p:blipFill>
        <p:spPr>
          <a:xfrm>
            <a:off x="1158137" y="2472702"/>
            <a:ext cx="1219459" cy="853035"/>
          </a:xfrm>
          <a:prstGeom prst="rect">
            <a:avLst/>
          </a:prstGeom>
        </p:spPr>
      </p:pic>
      <p:pic>
        <p:nvPicPr>
          <p:cNvPr id="24" name="Afbeelding 23">
            <a:extLst>
              <a:ext uri="{FF2B5EF4-FFF2-40B4-BE49-F238E27FC236}">
                <a16:creationId xmlns:a16="http://schemas.microsoft.com/office/drawing/2014/main" id="{5F6252ED-79AA-2B5D-C2FA-A9F2857BF960}"/>
              </a:ext>
            </a:extLst>
          </p:cNvPr>
          <p:cNvPicPr>
            <a:picLocks noChangeAspect="1"/>
          </p:cNvPicPr>
          <p:nvPr/>
        </p:nvPicPr>
        <p:blipFill>
          <a:blip r:embed="rId4"/>
          <a:stretch>
            <a:fillRect/>
          </a:stretch>
        </p:blipFill>
        <p:spPr>
          <a:xfrm>
            <a:off x="1030086" y="3476795"/>
            <a:ext cx="1475560" cy="1103472"/>
          </a:xfrm>
          <a:prstGeom prst="rect">
            <a:avLst/>
          </a:prstGeom>
        </p:spPr>
      </p:pic>
      <p:pic>
        <p:nvPicPr>
          <p:cNvPr id="26" name="Afbeelding 25">
            <a:extLst>
              <a:ext uri="{FF2B5EF4-FFF2-40B4-BE49-F238E27FC236}">
                <a16:creationId xmlns:a16="http://schemas.microsoft.com/office/drawing/2014/main" id="{8A2C4FD7-4FCE-683D-26F2-EAE073DC7AD5}"/>
              </a:ext>
            </a:extLst>
          </p:cNvPr>
          <p:cNvPicPr>
            <a:picLocks noChangeAspect="1"/>
          </p:cNvPicPr>
          <p:nvPr/>
        </p:nvPicPr>
        <p:blipFill>
          <a:blip r:embed="rId5"/>
          <a:stretch>
            <a:fillRect/>
          </a:stretch>
        </p:blipFill>
        <p:spPr>
          <a:xfrm>
            <a:off x="1191528" y="5653035"/>
            <a:ext cx="1180421" cy="840278"/>
          </a:xfrm>
          <a:prstGeom prst="rect">
            <a:avLst/>
          </a:prstGeom>
        </p:spPr>
      </p:pic>
      <p:pic>
        <p:nvPicPr>
          <p:cNvPr id="2" name="Afbeelding 1">
            <a:extLst>
              <a:ext uri="{FF2B5EF4-FFF2-40B4-BE49-F238E27FC236}">
                <a16:creationId xmlns:a16="http://schemas.microsoft.com/office/drawing/2014/main" id="{8F31B3E6-773D-BD8E-6575-75F4AD23DBE6}"/>
              </a:ext>
            </a:extLst>
          </p:cNvPr>
          <p:cNvPicPr>
            <a:picLocks noChangeAspect="1"/>
          </p:cNvPicPr>
          <p:nvPr/>
        </p:nvPicPr>
        <p:blipFill>
          <a:blip r:embed="rId6"/>
          <a:stretch>
            <a:fillRect/>
          </a:stretch>
        </p:blipFill>
        <p:spPr>
          <a:xfrm>
            <a:off x="1179495" y="4667405"/>
            <a:ext cx="1225402" cy="853514"/>
          </a:xfrm>
          <a:prstGeom prst="rect">
            <a:avLst/>
          </a:prstGeom>
        </p:spPr>
      </p:pic>
    </p:spTree>
    <p:extLst>
      <p:ext uri="{BB962C8B-B14F-4D97-AF65-F5344CB8AC3E}">
        <p14:creationId xmlns:p14="http://schemas.microsoft.com/office/powerpoint/2010/main" val="394321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r>
              <a:rPr lang="nl-NL" dirty="0">
                <a:solidFill>
                  <a:prstClr val="black"/>
                </a:solidFill>
              </a:rPr>
              <a:t>www.belastingdienst.nl/kennisnetwerk</a:t>
            </a:r>
          </a:p>
        </p:txBody>
      </p:sp>
      <p:sp>
        <p:nvSpPr>
          <p:cNvPr id="2" name="Titel 1"/>
          <p:cNvSpPr>
            <a:spLocks noGrp="1"/>
          </p:cNvSpPr>
          <p:nvPr>
            <p:ph type="title" idx="4294967295"/>
          </p:nvPr>
        </p:nvSpPr>
        <p:spPr>
          <a:xfrm>
            <a:off x="6459538" y="2768598"/>
            <a:ext cx="5732462" cy="1547812"/>
          </a:xfrm>
        </p:spPr>
        <p:txBody>
          <a:bodyPr>
            <a:normAutofit/>
          </a:bodyPr>
          <a:lstStyle/>
          <a:p>
            <a:pPr algn="ctr"/>
            <a:r>
              <a:rPr lang="nl-NL" sz="5400" dirty="0">
                <a:solidFill>
                  <a:schemeClr val="tx1"/>
                </a:solidFill>
              </a:rPr>
              <a:t>Ouderenkorting</a:t>
            </a:r>
            <a:endParaRPr lang="nl-NL" sz="3200" dirty="0">
              <a:solidFill>
                <a:schemeClr val="tx1"/>
              </a:solidFill>
            </a:endParaRPr>
          </a:p>
        </p:txBody>
      </p:sp>
      <p:pic>
        <p:nvPicPr>
          <p:cNvPr id="6" name="Afbeelding 5"/>
          <p:cNvPicPr>
            <a:picLocks noChangeAspect="1"/>
          </p:cNvPicPr>
          <p:nvPr/>
        </p:nvPicPr>
        <p:blipFill>
          <a:blip r:embed="rId3"/>
          <a:stretch>
            <a:fillRect/>
          </a:stretch>
        </p:blipFill>
        <p:spPr>
          <a:xfrm>
            <a:off x="412196" y="1637379"/>
            <a:ext cx="5898768" cy="3810251"/>
          </a:xfrm>
          <a:prstGeom prst="rect">
            <a:avLst/>
          </a:prstGeom>
        </p:spPr>
      </p:pic>
    </p:spTree>
    <p:extLst>
      <p:ext uri="{BB962C8B-B14F-4D97-AF65-F5344CB8AC3E}">
        <p14:creationId xmlns:p14="http://schemas.microsoft.com/office/powerpoint/2010/main" val="25585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805344" y="1954074"/>
            <a:ext cx="9079992" cy="2395667"/>
          </a:xfrm>
        </p:spPr>
        <p:txBody>
          <a:bodyPr>
            <a:normAutofit/>
          </a:bodyPr>
          <a:lstStyle/>
          <a:p>
            <a:pPr algn="l"/>
            <a:r>
              <a:rPr lang="nl-NL" sz="2000" dirty="0">
                <a:latin typeface="Trebuchet MS" panose="020B0603020202020204" pitchFamily="34" charset="0"/>
              </a:rPr>
              <a:t>Bereikt u in het kalenderjaar de AOW-leeftijd? Dan krijgt u de ouderenkorting en misschien ook de alleenstaandeouderenkorting.</a:t>
            </a:r>
          </a:p>
          <a:p>
            <a:pPr algn="l"/>
            <a:r>
              <a:rPr lang="nl-NL" sz="2000" b="1" dirty="0">
                <a:latin typeface="Trebuchet MS" panose="020B0603020202020204" pitchFamily="34" charset="0"/>
              </a:rPr>
              <a:t>Ouderenkorting</a:t>
            </a:r>
            <a:br>
              <a:rPr lang="nl-NL" sz="2000" b="1" dirty="0">
                <a:latin typeface="Trebuchet MS" panose="020B0603020202020204" pitchFamily="34" charset="0"/>
              </a:rPr>
            </a:br>
            <a:r>
              <a:rPr lang="nl-NL" sz="2000" dirty="0">
                <a:latin typeface="Trebuchet MS" panose="020B0603020202020204" pitchFamily="34" charset="0"/>
              </a:rPr>
              <a:t>U krijgt de ouderenkorting als u uiterlijk op 31 december van het kalenderjaar de AOW-leeftijd hebt.</a:t>
            </a:r>
          </a:p>
          <a:p>
            <a:pPr algn="l"/>
            <a:endParaRPr lang="nl-NL" sz="2000" dirty="0">
              <a:latin typeface="Trebuchet MS" panose="020B0603020202020204" pitchFamily="34" charset="0"/>
            </a:endParaRPr>
          </a:p>
          <a:p>
            <a:pPr algn="l"/>
            <a:r>
              <a:rPr lang="nl-NL" sz="1800" dirty="0">
                <a:latin typeface="Trebuchet MS" panose="020B0603020202020204" pitchFamily="34" charset="0"/>
              </a:rPr>
              <a:t>Ouderenkorting in 2024</a:t>
            </a:r>
          </a:p>
        </p:txBody>
      </p:sp>
      <p:pic>
        <p:nvPicPr>
          <p:cNvPr id="11" name="Afbeelding 10"/>
          <p:cNvPicPr>
            <a:picLocks noChangeAspect="1"/>
          </p:cNvPicPr>
          <p:nvPr/>
        </p:nvPicPr>
        <p:blipFill>
          <a:blip r:embed="rId2"/>
          <a:stretch>
            <a:fillRect/>
          </a:stretch>
        </p:blipFill>
        <p:spPr>
          <a:xfrm>
            <a:off x="438958" y="6570388"/>
            <a:ext cx="6297714" cy="365792"/>
          </a:xfrm>
          <a:prstGeom prst="rect">
            <a:avLst/>
          </a:prstGeom>
        </p:spPr>
      </p:pic>
      <p:sp>
        <p:nvSpPr>
          <p:cNvPr id="8" name="Rechthoek 7"/>
          <p:cNvSpPr/>
          <p:nvPr/>
        </p:nvSpPr>
        <p:spPr>
          <a:xfrm>
            <a:off x="0" y="545123"/>
            <a:ext cx="12192000" cy="97594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p:cNvSpPr txBox="1">
            <a:spLocks/>
          </p:cNvSpPr>
          <p:nvPr/>
        </p:nvSpPr>
        <p:spPr>
          <a:xfrm>
            <a:off x="2805344" y="724384"/>
            <a:ext cx="7862656" cy="6704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400" dirty="0">
                <a:latin typeface="Trebuchet MS" panose="020B0603020202020204" pitchFamily="34" charset="0"/>
              </a:rPr>
              <a:t>Ouderenkorting</a:t>
            </a:r>
          </a:p>
        </p:txBody>
      </p:sp>
      <p:pic>
        <p:nvPicPr>
          <p:cNvPr id="2" name="Afbeelding 1"/>
          <p:cNvPicPr>
            <a:picLocks noChangeAspect="1"/>
          </p:cNvPicPr>
          <p:nvPr/>
        </p:nvPicPr>
        <p:blipFill>
          <a:blip r:embed="rId3"/>
          <a:stretch>
            <a:fillRect/>
          </a:stretch>
        </p:blipFill>
        <p:spPr>
          <a:xfrm>
            <a:off x="438958" y="348714"/>
            <a:ext cx="2121592" cy="1450974"/>
          </a:xfrm>
          <a:prstGeom prst="rect">
            <a:avLst/>
          </a:prstGeom>
        </p:spPr>
      </p:pic>
      <p:graphicFrame>
        <p:nvGraphicFramePr>
          <p:cNvPr id="4" name="Tabel 4">
            <a:extLst>
              <a:ext uri="{FF2B5EF4-FFF2-40B4-BE49-F238E27FC236}">
                <a16:creationId xmlns:a16="http://schemas.microsoft.com/office/drawing/2014/main" id="{AAB7F655-E24E-B0D0-A5FA-FEDBACDAFAF8}"/>
              </a:ext>
            </a:extLst>
          </p:cNvPr>
          <p:cNvGraphicFramePr>
            <a:graphicFrameLocks noGrp="1"/>
          </p:cNvGraphicFramePr>
          <p:nvPr>
            <p:extLst>
              <p:ext uri="{D42A27DB-BD31-4B8C-83A1-F6EECF244321}">
                <p14:modId xmlns:p14="http://schemas.microsoft.com/office/powerpoint/2010/main" val="1412512209"/>
              </p:ext>
            </p:extLst>
          </p:nvPr>
        </p:nvGraphicFramePr>
        <p:xfrm>
          <a:off x="2560549" y="4349741"/>
          <a:ext cx="9324787" cy="1483360"/>
        </p:xfrm>
        <a:graphic>
          <a:graphicData uri="http://schemas.openxmlformats.org/drawingml/2006/table">
            <a:tbl>
              <a:tblPr firstRow="1" bandRow="1">
                <a:tableStyleId>{5C22544A-7EE6-4342-B048-85BDC9FD1C3A}</a:tableStyleId>
              </a:tblPr>
              <a:tblGrid>
                <a:gridCol w="3028953">
                  <a:extLst>
                    <a:ext uri="{9D8B030D-6E8A-4147-A177-3AD203B41FA5}">
                      <a16:colId xmlns:a16="http://schemas.microsoft.com/office/drawing/2014/main" val="420089641"/>
                    </a:ext>
                  </a:extLst>
                </a:gridCol>
                <a:gridCol w="6295834">
                  <a:extLst>
                    <a:ext uri="{9D8B030D-6E8A-4147-A177-3AD203B41FA5}">
                      <a16:colId xmlns:a16="http://schemas.microsoft.com/office/drawing/2014/main" val="1374208130"/>
                    </a:ext>
                  </a:extLst>
                </a:gridCol>
              </a:tblGrid>
              <a:tr h="370840">
                <a:tc>
                  <a:txBody>
                    <a:bodyPr/>
                    <a:lstStyle/>
                    <a:p>
                      <a:r>
                        <a:rPr lang="nl-NL" dirty="0">
                          <a:latin typeface="Trebuchet MS" panose="020B0603020202020204" pitchFamily="34" charset="0"/>
                        </a:rPr>
                        <a:t>Verzamelinkomen</a:t>
                      </a:r>
                    </a:p>
                  </a:txBody>
                  <a:tcPr/>
                </a:tc>
                <a:tc>
                  <a:txBody>
                    <a:bodyPr/>
                    <a:lstStyle/>
                    <a:p>
                      <a:r>
                        <a:rPr lang="nl-NL" dirty="0">
                          <a:latin typeface="Trebuchet MS" panose="020B0603020202020204" pitchFamily="34" charset="0"/>
                        </a:rPr>
                        <a:t>Ouderenkorting</a:t>
                      </a:r>
                    </a:p>
                  </a:txBody>
                  <a:tcPr/>
                </a:tc>
                <a:extLst>
                  <a:ext uri="{0D108BD9-81ED-4DB2-BD59-A6C34878D82A}">
                    <a16:rowId xmlns:a16="http://schemas.microsoft.com/office/drawing/2014/main" val="3471885254"/>
                  </a:ext>
                </a:extLst>
              </a:tr>
              <a:tr h="370840">
                <a:tc>
                  <a:txBody>
                    <a:bodyPr/>
                    <a:lstStyle/>
                    <a:p>
                      <a:pPr algn="l" fontAlgn="t"/>
                      <a:r>
                        <a:rPr lang="nl-NL" b="0" dirty="0">
                          <a:effectLst/>
                          <a:latin typeface="Trebuchet MS" panose="020B0603020202020204" pitchFamily="34" charset="0"/>
                        </a:rPr>
                        <a:t>tot € 44.771</a:t>
                      </a:r>
                    </a:p>
                  </a:txBody>
                  <a:tcPr/>
                </a:tc>
                <a:tc>
                  <a:txBody>
                    <a:bodyPr/>
                    <a:lstStyle/>
                    <a:p>
                      <a:pPr fontAlgn="t"/>
                      <a:r>
                        <a:rPr lang="nl-NL" dirty="0">
                          <a:effectLst/>
                          <a:latin typeface="Trebuchet MS" panose="020B0603020202020204" pitchFamily="34" charset="0"/>
                        </a:rPr>
                        <a:t>€ 2.010</a:t>
                      </a:r>
                    </a:p>
                  </a:txBody>
                  <a:tcPr/>
                </a:tc>
                <a:extLst>
                  <a:ext uri="{0D108BD9-81ED-4DB2-BD59-A6C34878D82A}">
                    <a16:rowId xmlns:a16="http://schemas.microsoft.com/office/drawing/2014/main" val="2103558432"/>
                  </a:ext>
                </a:extLst>
              </a:tr>
              <a:tr h="370840">
                <a:tc>
                  <a:txBody>
                    <a:bodyPr/>
                    <a:lstStyle/>
                    <a:p>
                      <a:pPr algn="l" fontAlgn="t"/>
                      <a:r>
                        <a:rPr lang="nl-NL" b="0" dirty="0">
                          <a:effectLst/>
                          <a:latin typeface="Trebuchet MS" panose="020B0603020202020204" pitchFamily="34" charset="0"/>
                        </a:rPr>
                        <a:t>vanaf € 44.771 tot € 58.170</a:t>
                      </a:r>
                    </a:p>
                  </a:txBody>
                  <a:tcPr/>
                </a:tc>
                <a:tc>
                  <a:txBody>
                    <a:bodyPr/>
                    <a:lstStyle/>
                    <a:p>
                      <a:pPr fontAlgn="t"/>
                      <a:r>
                        <a:rPr lang="nl-NL" dirty="0">
                          <a:effectLst/>
                          <a:latin typeface="Trebuchet MS" panose="020B0603020202020204" pitchFamily="34" charset="0"/>
                        </a:rPr>
                        <a:t>€ 2.010 - 15% x (verzamelinkomen - € 44.770)</a:t>
                      </a:r>
                    </a:p>
                  </a:txBody>
                  <a:tcPr/>
                </a:tc>
                <a:extLst>
                  <a:ext uri="{0D108BD9-81ED-4DB2-BD59-A6C34878D82A}">
                    <a16:rowId xmlns:a16="http://schemas.microsoft.com/office/drawing/2014/main" val="3306849571"/>
                  </a:ext>
                </a:extLst>
              </a:tr>
              <a:tr h="370840">
                <a:tc>
                  <a:txBody>
                    <a:bodyPr/>
                    <a:lstStyle/>
                    <a:p>
                      <a:pPr algn="l" fontAlgn="t"/>
                      <a:r>
                        <a:rPr lang="nl-NL" b="0" dirty="0">
                          <a:effectLst/>
                          <a:latin typeface="Trebuchet MS" panose="020B0603020202020204" pitchFamily="34" charset="0"/>
                        </a:rPr>
                        <a:t>vanaf € 58.170</a:t>
                      </a:r>
                    </a:p>
                  </a:txBody>
                  <a:tcPr/>
                </a:tc>
                <a:tc>
                  <a:txBody>
                    <a:bodyPr/>
                    <a:lstStyle/>
                    <a:p>
                      <a:pPr fontAlgn="t"/>
                      <a:r>
                        <a:rPr lang="nl-NL" dirty="0">
                          <a:effectLst/>
                          <a:latin typeface="Trebuchet MS" panose="020B0603020202020204" pitchFamily="34" charset="0"/>
                        </a:rPr>
                        <a:t>€ 0</a:t>
                      </a:r>
                    </a:p>
                  </a:txBody>
                  <a:tcPr/>
                </a:tc>
                <a:extLst>
                  <a:ext uri="{0D108BD9-81ED-4DB2-BD59-A6C34878D82A}">
                    <a16:rowId xmlns:a16="http://schemas.microsoft.com/office/drawing/2014/main" val="2403858126"/>
                  </a:ext>
                </a:extLst>
              </a:tr>
            </a:tbl>
          </a:graphicData>
        </a:graphic>
      </p:graphicFrame>
    </p:spTree>
    <p:extLst>
      <p:ext uri="{BB962C8B-B14F-4D97-AF65-F5344CB8AC3E}">
        <p14:creationId xmlns:p14="http://schemas.microsoft.com/office/powerpoint/2010/main" val="201516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805344" y="1989971"/>
            <a:ext cx="9134626" cy="4763313"/>
          </a:xfrm>
        </p:spPr>
        <p:txBody>
          <a:bodyPr>
            <a:normAutofit/>
          </a:bodyPr>
          <a:lstStyle/>
          <a:p>
            <a:pPr algn="l">
              <a:lnSpc>
                <a:spcPct val="100000"/>
              </a:lnSpc>
            </a:pPr>
            <a:r>
              <a:rPr lang="nl-NL" sz="2000" dirty="0">
                <a:latin typeface="Trebuchet MS" panose="020B0603020202020204" pitchFamily="34" charset="0"/>
              </a:rPr>
              <a:t>Alleenstaande ouderenkorting, </a:t>
            </a:r>
            <a:r>
              <a:rPr lang="nl-NL" sz="2000" b="1" i="1" dirty="0">
                <a:latin typeface="Trebuchet MS" panose="020B0603020202020204" pitchFamily="34" charset="0"/>
              </a:rPr>
              <a:t>niet</a:t>
            </a:r>
            <a:r>
              <a:rPr lang="nl-NL" sz="2000" dirty="0">
                <a:latin typeface="Trebuchet MS" panose="020B0603020202020204" pitchFamily="34" charset="0"/>
              </a:rPr>
              <a:t> alleen voor alleenstaanden.</a:t>
            </a:r>
          </a:p>
          <a:p>
            <a:pPr algn="l">
              <a:lnSpc>
                <a:spcPct val="100000"/>
              </a:lnSpc>
            </a:pPr>
            <a:r>
              <a:rPr lang="nl-NL" sz="2000" dirty="0">
                <a:latin typeface="Trebuchet MS" panose="020B0603020202020204" pitchFamily="34" charset="0"/>
              </a:rPr>
              <a:t>Ondanks dat de naam anders suggereert, kunt u ook in aanmerking komen voor deze korting als u een fiscaal partner heeft en er </a:t>
            </a:r>
            <a:r>
              <a:rPr lang="nl-NL" sz="2000" b="1" i="1" dirty="0">
                <a:latin typeface="Trebuchet MS" panose="020B0603020202020204" pitchFamily="34" charset="0"/>
              </a:rPr>
              <a:t>recht</a:t>
            </a:r>
            <a:r>
              <a:rPr lang="nl-NL" sz="2000" dirty="0">
                <a:latin typeface="Trebuchet MS" panose="020B0603020202020204" pitchFamily="34" charset="0"/>
              </a:rPr>
              <a:t> is op een AOW-uitkering voor een alleenstaande. Bijvoorbeeld als één van de (fiscale) partners is opgenomen in een verpleegtehuis.</a:t>
            </a:r>
          </a:p>
          <a:p>
            <a:pPr algn="l">
              <a:lnSpc>
                <a:spcPct val="100000"/>
              </a:lnSpc>
            </a:pPr>
            <a:r>
              <a:rPr lang="nl-NL" sz="2000" dirty="0">
                <a:latin typeface="Trebuchet MS" panose="020B0603020202020204" pitchFamily="34" charset="0"/>
              </a:rPr>
              <a:t>Dit AOW-inkomen hoeft u overigens niet daadwerkelijk aan te vragen of te ontvangen. Ook als u nog steeds een AOW-uitkering voor partners ontvangt, heeft u recht op alleenstaande ouderenkorting.</a:t>
            </a:r>
          </a:p>
          <a:p>
            <a:pPr algn="l">
              <a:lnSpc>
                <a:spcPct val="100000"/>
              </a:lnSpc>
            </a:pPr>
            <a:r>
              <a:rPr lang="nl-NL" sz="2000" dirty="0">
                <a:latin typeface="Trebuchet MS" panose="020B0603020202020204" pitchFamily="34" charset="0"/>
              </a:rPr>
              <a:t>De alleenstaande ouderenkorting krijgt u </a:t>
            </a:r>
            <a:r>
              <a:rPr lang="nl-NL" sz="2000" b="1" dirty="0">
                <a:latin typeface="Trebuchet MS" panose="020B0603020202020204" pitchFamily="34" charset="0"/>
              </a:rPr>
              <a:t>niet</a:t>
            </a:r>
            <a:r>
              <a:rPr lang="nl-NL" sz="2000" dirty="0">
                <a:latin typeface="Trebuchet MS" panose="020B0603020202020204" pitchFamily="34" charset="0"/>
              </a:rPr>
              <a:t> automatisch. U moet daarvoor in het </a:t>
            </a:r>
            <a:r>
              <a:rPr lang="nl-NL" sz="2000" dirty="0">
                <a:solidFill>
                  <a:srgbClr val="FF0000"/>
                </a:solidFill>
                <a:latin typeface="Trebuchet MS" panose="020B0603020202020204" pitchFamily="34" charset="0"/>
              </a:rPr>
              <a:t>aangifteformulier </a:t>
            </a:r>
            <a:r>
              <a:rPr lang="nl-NL" sz="2000" b="1" dirty="0">
                <a:solidFill>
                  <a:srgbClr val="FF0000"/>
                </a:solidFill>
                <a:latin typeface="Trebuchet MS" panose="020B0603020202020204" pitchFamily="34" charset="0"/>
              </a:rPr>
              <a:t>Ja</a:t>
            </a:r>
            <a:r>
              <a:rPr lang="nl-NL" sz="2000" dirty="0">
                <a:solidFill>
                  <a:srgbClr val="FF0000"/>
                </a:solidFill>
                <a:latin typeface="Trebuchet MS" panose="020B0603020202020204" pitchFamily="34" charset="0"/>
              </a:rPr>
              <a:t> antwoorden </a:t>
            </a:r>
            <a:r>
              <a:rPr lang="nl-NL" sz="2000" dirty="0">
                <a:latin typeface="Trebuchet MS" panose="020B0603020202020204" pitchFamily="34" charset="0"/>
              </a:rPr>
              <a:t>op de vraag “Had u in 2024 recht op een AOW-uitkering voor alleenstaanden?”</a:t>
            </a:r>
          </a:p>
          <a:p>
            <a:pPr algn="l">
              <a:lnSpc>
                <a:spcPct val="100000"/>
              </a:lnSpc>
            </a:pPr>
            <a:r>
              <a:rPr lang="nl-NL" sz="2000" dirty="0">
                <a:latin typeface="Trebuchet MS" panose="020B0603020202020204" pitchFamily="34" charset="0"/>
              </a:rPr>
              <a:t>De hoogte van de alleenstaande ouderenkorting is in 2024 € 524.</a:t>
            </a:r>
          </a:p>
          <a:p>
            <a:pPr algn="l"/>
            <a:endParaRPr lang="nl-NL" dirty="0"/>
          </a:p>
        </p:txBody>
      </p:sp>
      <p:pic>
        <p:nvPicPr>
          <p:cNvPr id="11" name="Afbeelding 10"/>
          <p:cNvPicPr>
            <a:picLocks noChangeAspect="1"/>
          </p:cNvPicPr>
          <p:nvPr/>
        </p:nvPicPr>
        <p:blipFill>
          <a:blip r:embed="rId2"/>
          <a:stretch>
            <a:fillRect/>
          </a:stretch>
        </p:blipFill>
        <p:spPr>
          <a:xfrm>
            <a:off x="438958" y="6570388"/>
            <a:ext cx="6297714" cy="365792"/>
          </a:xfrm>
          <a:prstGeom prst="rect">
            <a:avLst/>
          </a:prstGeom>
        </p:spPr>
      </p:pic>
      <p:sp>
        <p:nvSpPr>
          <p:cNvPr id="8" name="Rechthoek 7"/>
          <p:cNvSpPr/>
          <p:nvPr/>
        </p:nvSpPr>
        <p:spPr>
          <a:xfrm>
            <a:off x="0" y="543516"/>
            <a:ext cx="12192000" cy="97594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p:cNvSpPr txBox="1">
            <a:spLocks/>
          </p:cNvSpPr>
          <p:nvPr/>
        </p:nvSpPr>
        <p:spPr>
          <a:xfrm>
            <a:off x="2805344" y="724384"/>
            <a:ext cx="7862656" cy="6704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400" dirty="0">
                <a:latin typeface="Trebuchet MS" panose="020B0603020202020204" pitchFamily="34" charset="0"/>
              </a:rPr>
              <a:t>Alleenstaande ouderenkorting</a:t>
            </a:r>
          </a:p>
        </p:txBody>
      </p:sp>
      <p:pic>
        <p:nvPicPr>
          <p:cNvPr id="2" name="Afbeelding 1"/>
          <p:cNvPicPr>
            <a:picLocks noChangeAspect="1"/>
          </p:cNvPicPr>
          <p:nvPr/>
        </p:nvPicPr>
        <p:blipFill>
          <a:blip r:embed="rId3"/>
          <a:stretch>
            <a:fillRect/>
          </a:stretch>
        </p:blipFill>
        <p:spPr>
          <a:xfrm>
            <a:off x="438958" y="334114"/>
            <a:ext cx="2121592" cy="1450974"/>
          </a:xfrm>
          <a:prstGeom prst="rect">
            <a:avLst/>
          </a:prstGeom>
        </p:spPr>
      </p:pic>
    </p:spTree>
    <p:extLst>
      <p:ext uri="{BB962C8B-B14F-4D97-AF65-F5344CB8AC3E}">
        <p14:creationId xmlns:p14="http://schemas.microsoft.com/office/powerpoint/2010/main" val="301938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2"/>
          <a:stretch>
            <a:fillRect/>
          </a:stretch>
        </p:blipFill>
        <p:spPr>
          <a:xfrm>
            <a:off x="438958" y="6570388"/>
            <a:ext cx="6297714" cy="365792"/>
          </a:xfrm>
          <a:prstGeom prst="rect">
            <a:avLst/>
          </a:prstGeom>
        </p:spPr>
      </p:pic>
      <p:sp>
        <p:nvSpPr>
          <p:cNvPr id="9" name="Rechthoek 8"/>
          <p:cNvSpPr/>
          <p:nvPr/>
        </p:nvSpPr>
        <p:spPr>
          <a:xfrm>
            <a:off x="0" y="543516"/>
            <a:ext cx="12192000" cy="97594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tel 1"/>
          <p:cNvSpPr txBox="1">
            <a:spLocks/>
          </p:cNvSpPr>
          <p:nvPr/>
        </p:nvSpPr>
        <p:spPr>
          <a:xfrm>
            <a:off x="2805344" y="724384"/>
            <a:ext cx="7862656" cy="6704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400" dirty="0">
                <a:solidFill>
                  <a:srgbClr val="FF0000"/>
                </a:solidFill>
                <a:latin typeface="Trebuchet MS" panose="020B0603020202020204" pitchFamily="34" charset="0"/>
              </a:rPr>
              <a:t>Alleenstaande ouderenkorting</a:t>
            </a:r>
          </a:p>
        </p:txBody>
      </p:sp>
      <p:pic>
        <p:nvPicPr>
          <p:cNvPr id="2" name="Afbeelding 1"/>
          <p:cNvPicPr>
            <a:picLocks noChangeAspect="1"/>
          </p:cNvPicPr>
          <p:nvPr/>
        </p:nvPicPr>
        <p:blipFill>
          <a:blip r:embed="rId3"/>
          <a:stretch>
            <a:fillRect/>
          </a:stretch>
        </p:blipFill>
        <p:spPr>
          <a:xfrm>
            <a:off x="438958" y="334114"/>
            <a:ext cx="2121592" cy="1450974"/>
          </a:xfrm>
          <a:prstGeom prst="rect">
            <a:avLst/>
          </a:prstGeom>
        </p:spPr>
      </p:pic>
      <p:pic>
        <p:nvPicPr>
          <p:cNvPr id="10" name="Afbeelding 9">
            <a:extLst>
              <a:ext uri="{FF2B5EF4-FFF2-40B4-BE49-F238E27FC236}">
                <a16:creationId xmlns:a16="http://schemas.microsoft.com/office/drawing/2014/main" id="{FC17D2F2-8E51-8F05-5306-95A8BC66630F}"/>
              </a:ext>
            </a:extLst>
          </p:cNvPr>
          <p:cNvPicPr>
            <a:picLocks noChangeAspect="1"/>
          </p:cNvPicPr>
          <p:nvPr/>
        </p:nvPicPr>
        <p:blipFill>
          <a:blip r:embed="rId4"/>
          <a:stretch>
            <a:fillRect/>
          </a:stretch>
        </p:blipFill>
        <p:spPr>
          <a:xfrm>
            <a:off x="553916" y="2419482"/>
            <a:ext cx="11199126" cy="4870660"/>
          </a:xfrm>
          <a:prstGeom prst="rect">
            <a:avLst/>
          </a:prstGeom>
        </p:spPr>
      </p:pic>
      <p:sp>
        <p:nvSpPr>
          <p:cNvPr id="8" name="Gestreepte PIJL-RECHTS 7"/>
          <p:cNvSpPr/>
          <p:nvPr/>
        </p:nvSpPr>
        <p:spPr>
          <a:xfrm rot="2230891">
            <a:off x="4775450" y="2259519"/>
            <a:ext cx="1246611" cy="319926"/>
          </a:xfrm>
          <a:prstGeom prst="stripedRightArrow">
            <a:avLst>
              <a:gd name="adj1" fmla="val 76767"/>
              <a:gd name="adj2" fmla="val 50000"/>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4482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a:xfrm>
            <a:off x="0" y="6492875"/>
            <a:ext cx="6297612" cy="365125"/>
          </a:xfrm>
        </p:spPr>
        <p:txBody>
          <a:bodyPr/>
          <a:lstStyle/>
          <a:p>
            <a:r>
              <a:rPr lang="nl-NL" dirty="0">
                <a:solidFill>
                  <a:prstClr val="black"/>
                </a:solidFill>
              </a:rPr>
              <a:t>www.belastingdienst.nl/kennisnetwerk</a:t>
            </a:r>
          </a:p>
        </p:txBody>
      </p:sp>
      <p:sp>
        <p:nvSpPr>
          <p:cNvPr id="2" name="Titel 1"/>
          <p:cNvSpPr>
            <a:spLocks noGrp="1"/>
          </p:cNvSpPr>
          <p:nvPr>
            <p:ph type="title" idx="4294967295"/>
          </p:nvPr>
        </p:nvSpPr>
        <p:spPr>
          <a:xfrm>
            <a:off x="6459538" y="2885556"/>
            <a:ext cx="5732462" cy="1313895"/>
          </a:xfrm>
        </p:spPr>
        <p:txBody>
          <a:bodyPr>
            <a:normAutofit/>
          </a:bodyPr>
          <a:lstStyle/>
          <a:p>
            <a:r>
              <a:rPr lang="nl-NL" sz="5400" dirty="0">
                <a:solidFill>
                  <a:schemeClr val="tx1"/>
                </a:solidFill>
              </a:rPr>
              <a:t>Eigen Woning</a:t>
            </a:r>
          </a:p>
        </p:txBody>
      </p:sp>
      <p:pic>
        <p:nvPicPr>
          <p:cNvPr id="6" name="Afbeelding 5"/>
          <p:cNvPicPr>
            <a:picLocks noChangeAspect="1"/>
          </p:cNvPicPr>
          <p:nvPr/>
        </p:nvPicPr>
        <p:blipFill>
          <a:blip r:embed="rId3"/>
          <a:stretch>
            <a:fillRect/>
          </a:stretch>
        </p:blipFill>
        <p:spPr>
          <a:xfrm>
            <a:off x="412196" y="1637379"/>
            <a:ext cx="5898768" cy="3810251"/>
          </a:xfrm>
          <a:prstGeom prst="rect">
            <a:avLst/>
          </a:prstGeom>
        </p:spPr>
      </p:pic>
    </p:spTree>
    <p:extLst>
      <p:ext uri="{BB962C8B-B14F-4D97-AF65-F5344CB8AC3E}">
        <p14:creationId xmlns:p14="http://schemas.microsoft.com/office/powerpoint/2010/main" val="399790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2"/>
          <a:stretch>
            <a:fillRect/>
          </a:stretch>
        </p:blipFill>
        <p:spPr>
          <a:xfrm>
            <a:off x="438958" y="6570388"/>
            <a:ext cx="6297714" cy="365792"/>
          </a:xfrm>
          <a:prstGeom prst="rect">
            <a:avLst/>
          </a:prstGeom>
        </p:spPr>
      </p:pic>
      <p:sp>
        <p:nvSpPr>
          <p:cNvPr id="7" name="Rechthoek 6"/>
          <p:cNvSpPr/>
          <p:nvPr/>
        </p:nvSpPr>
        <p:spPr>
          <a:xfrm>
            <a:off x="0" y="543515"/>
            <a:ext cx="12192000" cy="97594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txBox="1">
            <a:spLocks/>
          </p:cNvSpPr>
          <p:nvPr/>
        </p:nvSpPr>
        <p:spPr>
          <a:xfrm>
            <a:off x="2805344" y="724384"/>
            <a:ext cx="7862656" cy="6704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400" dirty="0">
                <a:latin typeface="Trebuchet MS" panose="020B0603020202020204" pitchFamily="34" charset="0"/>
              </a:rPr>
              <a:t>Eigenwoningforfait 2024</a:t>
            </a:r>
          </a:p>
        </p:txBody>
      </p:sp>
      <p:pic>
        <p:nvPicPr>
          <p:cNvPr id="9" name="Afbeelding 8"/>
          <p:cNvPicPr>
            <a:picLocks noChangeAspect="1"/>
          </p:cNvPicPr>
          <p:nvPr/>
        </p:nvPicPr>
        <p:blipFill>
          <a:blip r:embed="rId3"/>
          <a:stretch>
            <a:fillRect/>
          </a:stretch>
        </p:blipFill>
        <p:spPr>
          <a:xfrm>
            <a:off x="342900" y="184638"/>
            <a:ext cx="2348144" cy="1813123"/>
          </a:xfrm>
          <a:prstGeom prst="rect">
            <a:avLst/>
          </a:prstGeom>
        </p:spPr>
      </p:pic>
      <p:graphicFrame>
        <p:nvGraphicFramePr>
          <p:cNvPr id="2" name="Tabel 2">
            <a:extLst>
              <a:ext uri="{FF2B5EF4-FFF2-40B4-BE49-F238E27FC236}">
                <a16:creationId xmlns:a16="http://schemas.microsoft.com/office/drawing/2014/main" id="{4C12FD73-2DC7-4E75-29AF-A455711E7A13}"/>
              </a:ext>
            </a:extLst>
          </p:cNvPr>
          <p:cNvGraphicFramePr>
            <a:graphicFrameLocks noGrp="1"/>
          </p:cNvGraphicFramePr>
          <p:nvPr>
            <p:extLst>
              <p:ext uri="{D42A27DB-BD31-4B8C-83A1-F6EECF244321}">
                <p14:modId xmlns:p14="http://schemas.microsoft.com/office/powerpoint/2010/main" val="3164247466"/>
              </p:ext>
            </p:extLst>
          </p:nvPr>
        </p:nvGraphicFramePr>
        <p:xfrm>
          <a:off x="2880758" y="2579735"/>
          <a:ext cx="8127999" cy="34086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861503755"/>
                    </a:ext>
                  </a:extLst>
                </a:gridCol>
                <a:gridCol w="2709333">
                  <a:extLst>
                    <a:ext uri="{9D8B030D-6E8A-4147-A177-3AD203B41FA5}">
                      <a16:colId xmlns:a16="http://schemas.microsoft.com/office/drawing/2014/main" val="2093226569"/>
                    </a:ext>
                  </a:extLst>
                </a:gridCol>
                <a:gridCol w="2709333">
                  <a:extLst>
                    <a:ext uri="{9D8B030D-6E8A-4147-A177-3AD203B41FA5}">
                      <a16:colId xmlns:a16="http://schemas.microsoft.com/office/drawing/2014/main" val="3248149503"/>
                    </a:ext>
                  </a:extLst>
                </a:gridCol>
              </a:tblGrid>
              <a:tr h="370840">
                <a:tc>
                  <a:txBody>
                    <a:bodyPr/>
                    <a:lstStyle/>
                    <a:p>
                      <a:r>
                        <a:rPr lang="nl-NL" dirty="0"/>
                        <a:t>WOZ-waarde meer dan</a:t>
                      </a:r>
                    </a:p>
                  </a:txBody>
                  <a:tcPr/>
                </a:tc>
                <a:tc>
                  <a:txBody>
                    <a:bodyPr/>
                    <a:lstStyle/>
                    <a:p>
                      <a:r>
                        <a:rPr lang="nl-NL" dirty="0"/>
                        <a:t>WOZ-waarde niet meer dan</a:t>
                      </a:r>
                    </a:p>
                  </a:txBody>
                  <a:tcPr/>
                </a:tc>
                <a:tc>
                  <a:txBody>
                    <a:bodyPr/>
                    <a:lstStyle/>
                    <a:p>
                      <a:r>
                        <a:rPr lang="nl-NL" dirty="0"/>
                        <a:t>Eigenwoningforfait</a:t>
                      </a:r>
                    </a:p>
                  </a:txBody>
                  <a:tcPr/>
                </a:tc>
                <a:extLst>
                  <a:ext uri="{0D108BD9-81ED-4DB2-BD59-A6C34878D82A}">
                    <a16:rowId xmlns:a16="http://schemas.microsoft.com/office/drawing/2014/main" val="3444618166"/>
                  </a:ext>
                </a:extLst>
              </a:tr>
              <a:tr h="370840">
                <a:tc>
                  <a:txBody>
                    <a:bodyPr/>
                    <a:lstStyle/>
                    <a:p>
                      <a:r>
                        <a:rPr lang="nl-NL" b="0" dirty="0">
                          <a:latin typeface="Trebuchet MS" panose="020B0603020202020204" pitchFamily="34" charset="0"/>
                        </a:rPr>
                        <a:t>-</a:t>
                      </a:r>
                    </a:p>
                  </a:txBody>
                  <a:tcPr/>
                </a:tc>
                <a:tc>
                  <a:txBody>
                    <a:bodyPr/>
                    <a:lstStyle/>
                    <a:p>
                      <a:pPr algn="l" fontAlgn="t"/>
                      <a:r>
                        <a:rPr lang="nl-NL" b="0" dirty="0">
                          <a:effectLst/>
                          <a:latin typeface="Trebuchet MS" panose="020B0603020202020204" pitchFamily="34" charset="0"/>
                        </a:rPr>
                        <a:t>€ 12.500</a:t>
                      </a:r>
                    </a:p>
                  </a:txBody>
                  <a:tcPr/>
                </a:tc>
                <a:tc>
                  <a:txBody>
                    <a:bodyPr/>
                    <a:lstStyle/>
                    <a:p>
                      <a:pPr fontAlgn="t"/>
                      <a:r>
                        <a:rPr lang="nl-NL" b="0" dirty="0">
                          <a:effectLst/>
                          <a:latin typeface="Trebuchet MS" panose="020B0603020202020204" pitchFamily="34" charset="0"/>
                        </a:rPr>
                        <a:t>0%</a:t>
                      </a:r>
                    </a:p>
                  </a:txBody>
                  <a:tcPr/>
                </a:tc>
                <a:extLst>
                  <a:ext uri="{0D108BD9-81ED-4DB2-BD59-A6C34878D82A}">
                    <a16:rowId xmlns:a16="http://schemas.microsoft.com/office/drawing/2014/main" val="3172594646"/>
                  </a:ext>
                </a:extLst>
              </a:tr>
              <a:tr h="370840">
                <a:tc>
                  <a:txBody>
                    <a:bodyPr/>
                    <a:lstStyle/>
                    <a:p>
                      <a:pPr algn="l" fontAlgn="t"/>
                      <a:r>
                        <a:rPr lang="nl-NL" b="0" dirty="0">
                          <a:effectLst/>
                          <a:latin typeface="Trebuchet MS" panose="020B0603020202020204" pitchFamily="34" charset="0"/>
                        </a:rPr>
                        <a:t>€ 12.500</a:t>
                      </a:r>
                    </a:p>
                  </a:txBody>
                  <a:tcPr/>
                </a:tc>
                <a:tc>
                  <a:txBody>
                    <a:bodyPr/>
                    <a:lstStyle/>
                    <a:p>
                      <a:pPr algn="l" fontAlgn="t"/>
                      <a:r>
                        <a:rPr lang="nl-NL" b="0">
                          <a:effectLst/>
                          <a:latin typeface="Trebuchet MS" panose="020B0603020202020204" pitchFamily="34" charset="0"/>
                        </a:rPr>
                        <a:t>€ 25.000</a:t>
                      </a:r>
                    </a:p>
                  </a:txBody>
                  <a:tcPr/>
                </a:tc>
                <a:tc>
                  <a:txBody>
                    <a:bodyPr/>
                    <a:lstStyle/>
                    <a:p>
                      <a:pPr fontAlgn="t"/>
                      <a:r>
                        <a:rPr lang="nl-NL" b="0" dirty="0">
                          <a:effectLst/>
                          <a:latin typeface="Trebuchet MS" panose="020B0603020202020204" pitchFamily="34" charset="0"/>
                        </a:rPr>
                        <a:t>0,10%</a:t>
                      </a:r>
                    </a:p>
                  </a:txBody>
                  <a:tcPr/>
                </a:tc>
                <a:extLst>
                  <a:ext uri="{0D108BD9-81ED-4DB2-BD59-A6C34878D82A}">
                    <a16:rowId xmlns:a16="http://schemas.microsoft.com/office/drawing/2014/main" val="4159660649"/>
                  </a:ext>
                </a:extLst>
              </a:tr>
              <a:tr h="370840">
                <a:tc>
                  <a:txBody>
                    <a:bodyPr/>
                    <a:lstStyle/>
                    <a:p>
                      <a:pPr algn="l" fontAlgn="t"/>
                      <a:r>
                        <a:rPr lang="nl-NL" b="0" dirty="0">
                          <a:effectLst/>
                          <a:latin typeface="Trebuchet MS" panose="020B0603020202020204" pitchFamily="34" charset="0"/>
                        </a:rPr>
                        <a:t>€ 25.000</a:t>
                      </a:r>
                    </a:p>
                  </a:txBody>
                  <a:tcPr/>
                </a:tc>
                <a:tc>
                  <a:txBody>
                    <a:bodyPr/>
                    <a:lstStyle/>
                    <a:p>
                      <a:pPr algn="l" fontAlgn="t"/>
                      <a:r>
                        <a:rPr lang="nl-NL" b="0">
                          <a:effectLst/>
                          <a:latin typeface="Trebuchet MS" panose="020B0603020202020204" pitchFamily="34" charset="0"/>
                        </a:rPr>
                        <a:t>€ 50.000</a:t>
                      </a:r>
                    </a:p>
                  </a:txBody>
                  <a:tcPr/>
                </a:tc>
                <a:tc>
                  <a:txBody>
                    <a:bodyPr/>
                    <a:lstStyle/>
                    <a:p>
                      <a:pPr fontAlgn="t"/>
                      <a:r>
                        <a:rPr lang="nl-NL" b="0" dirty="0">
                          <a:effectLst/>
                          <a:latin typeface="Trebuchet MS" panose="020B0603020202020204" pitchFamily="34" charset="0"/>
                        </a:rPr>
                        <a:t>0,20%</a:t>
                      </a:r>
                    </a:p>
                  </a:txBody>
                  <a:tcPr/>
                </a:tc>
                <a:extLst>
                  <a:ext uri="{0D108BD9-81ED-4DB2-BD59-A6C34878D82A}">
                    <a16:rowId xmlns:a16="http://schemas.microsoft.com/office/drawing/2014/main" val="656841520"/>
                  </a:ext>
                </a:extLst>
              </a:tr>
              <a:tr h="370840">
                <a:tc>
                  <a:txBody>
                    <a:bodyPr/>
                    <a:lstStyle/>
                    <a:p>
                      <a:pPr algn="l" fontAlgn="t"/>
                      <a:r>
                        <a:rPr lang="nl-NL" b="0" dirty="0">
                          <a:effectLst/>
                          <a:latin typeface="Trebuchet MS" panose="020B0603020202020204" pitchFamily="34" charset="0"/>
                        </a:rPr>
                        <a:t>€ 50.000</a:t>
                      </a:r>
                    </a:p>
                  </a:txBody>
                  <a:tcPr/>
                </a:tc>
                <a:tc>
                  <a:txBody>
                    <a:bodyPr/>
                    <a:lstStyle/>
                    <a:p>
                      <a:pPr algn="l" fontAlgn="t"/>
                      <a:r>
                        <a:rPr lang="nl-NL" b="0">
                          <a:effectLst/>
                          <a:latin typeface="Trebuchet MS" panose="020B0603020202020204" pitchFamily="34" charset="0"/>
                        </a:rPr>
                        <a:t>€ 75.000</a:t>
                      </a:r>
                    </a:p>
                  </a:txBody>
                  <a:tcPr/>
                </a:tc>
                <a:tc>
                  <a:txBody>
                    <a:bodyPr/>
                    <a:lstStyle/>
                    <a:p>
                      <a:pPr fontAlgn="t"/>
                      <a:r>
                        <a:rPr lang="nl-NL" b="0" dirty="0">
                          <a:effectLst/>
                          <a:latin typeface="Trebuchet MS" panose="020B0603020202020204" pitchFamily="34" charset="0"/>
                        </a:rPr>
                        <a:t>0,25%</a:t>
                      </a:r>
                    </a:p>
                  </a:txBody>
                  <a:tcPr/>
                </a:tc>
                <a:extLst>
                  <a:ext uri="{0D108BD9-81ED-4DB2-BD59-A6C34878D82A}">
                    <a16:rowId xmlns:a16="http://schemas.microsoft.com/office/drawing/2014/main" val="3656808679"/>
                  </a:ext>
                </a:extLst>
              </a:tr>
              <a:tr h="370840">
                <a:tc>
                  <a:txBody>
                    <a:bodyPr/>
                    <a:lstStyle/>
                    <a:p>
                      <a:pPr algn="l" fontAlgn="t"/>
                      <a:r>
                        <a:rPr lang="nl-NL" b="0" dirty="0">
                          <a:effectLst/>
                          <a:latin typeface="Trebuchet MS" panose="020B0603020202020204" pitchFamily="34" charset="0"/>
                        </a:rPr>
                        <a:t>€ 75.000</a:t>
                      </a:r>
                    </a:p>
                  </a:txBody>
                  <a:tcPr/>
                </a:tc>
                <a:tc>
                  <a:txBody>
                    <a:bodyPr/>
                    <a:lstStyle/>
                    <a:p>
                      <a:pPr algn="l" fontAlgn="t"/>
                      <a:r>
                        <a:rPr lang="nl-NL" b="0" dirty="0">
                          <a:effectLst/>
                          <a:latin typeface="Trebuchet MS" panose="020B0603020202020204" pitchFamily="34" charset="0"/>
                        </a:rPr>
                        <a:t>€ 1.310.000</a:t>
                      </a:r>
                    </a:p>
                  </a:txBody>
                  <a:tcPr/>
                </a:tc>
                <a:tc>
                  <a:txBody>
                    <a:bodyPr/>
                    <a:lstStyle/>
                    <a:p>
                      <a:pPr fontAlgn="t"/>
                      <a:r>
                        <a:rPr lang="nl-NL" b="0" dirty="0">
                          <a:effectLst/>
                          <a:latin typeface="Trebuchet MS" panose="020B0603020202020204" pitchFamily="34" charset="0"/>
                        </a:rPr>
                        <a:t>0,35%</a:t>
                      </a:r>
                    </a:p>
                  </a:txBody>
                  <a:tcPr/>
                </a:tc>
                <a:extLst>
                  <a:ext uri="{0D108BD9-81ED-4DB2-BD59-A6C34878D82A}">
                    <a16:rowId xmlns:a16="http://schemas.microsoft.com/office/drawing/2014/main" val="2839640995"/>
                  </a:ext>
                </a:extLst>
              </a:tr>
              <a:tr h="370840">
                <a:tc>
                  <a:txBody>
                    <a:bodyPr/>
                    <a:lstStyle/>
                    <a:p>
                      <a:pPr algn="l" fontAlgn="t"/>
                      <a:r>
                        <a:rPr lang="nl-NL" b="0" dirty="0">
                          <a:effectLst/>
                          <a:latin typeface="Trebuchet MS" panose="020B0603020202020204" pitchFamily="34" charset="0"/>
                        </a:rPr>
                        <a:t>€ 1.310.000</a:t>
                      </a:r>
                    </a:p>
                  </a:txBody>
                  <a:tcPr/>
                </a:tc>
                <a:tc>
                  <a:txBody>
                    <a:bodyPr/>
                    <a:lstStyle/>
                    <a:p>
                      <a:pPr algn="l" fontAlgn="t"/>
                      <a:r>
                        <a:rPr lang="nl-NL" b="0">
                          <a:effectLst/>
                          <a:latin typeface="Trebuchet MS" panose="020B0603020202020204" pitchFamily="34" charset="0"/>
                        </a:rPr>
                        <a:t>-</a:t>
                      </a:r>
                    </a:p>
                  </a:txBody>
                  <a:tcPr/>
                </a:tc>
                <a:tc>
                  <a:txBody>
                    <a:bodyPr/>
                    <a:lstStyle/>
                    <a:p>
                      <a:pPr fontAlgn="t"/>
                      <a:r>
                        <a:rPr lang="nl-NL" b="0" dirty="0">
                          <a:effectLst/>
                          <a:latin typeface="Trebuchet MS" panose="020B0603020202020204" pitchFamily="34" charset="0"/>
                        </a:rPr>
                        <a:t>€ 4.585 + 2,35% van de waarde van de woning boven € 1.310.000</a:t>
                      </a:r>
                    </a:p>
                  </a:txBody>
                  <a:tcPr/>
                </a:tc>
                <a:extLst>
                  <a:ext uri="{0D108BD9-81ED-4DB2-BD59-A6C34878D82A}">
                    <a16:rowId xmlns:a16="http://schemas.microsoft.com/office/drawing/2014/main" val="2015903272"/>
                  </a:ext>
                </a:extLst>
              </a:tr>
            </a:tbl>
          </a:graphicData>
        </a:graphic>
      </p:graphicFrame>
      <p:sp>
        <p:nvSpPr>
          <p:cNvPr id="3" name="Tekstvak 2">
            <a:extLst>
              <a:ext uri="{FF2B5EF4-FFF2-40B4-BE49-F238E27FC236}">
                <a16:creationId xmlns:a16="http://schemas.microsoft.com/office/drawing/2014/main" id="{283A5EDB-519F-4998-F53B-DC1306CE6AE5}"/>
              </a:ext>
            </a:extLst>
          </p:cNvPr>
          <p:cNvSpPr txBox="1"/>
          <p:nvPr/>
        </p:nvSpPr>
        <p:spPr>
          <a:xfrm>
            <a:off x="2805343" y="1997761"/>
            <a:ext cx="8127999" cy="400110"/>
          </a:xfrm>
          <a:prstGeom prst="rect">
            <a:avLst/>
          </a:prstGeom>
          <a:noFill/>
        </p:spPr>
        <p:txBody>
          <a:bodyPr wrap="square" rtlCol="0">
            <a:spAutoFit/>
          </a:bodyPr>
          <a:lstStyle/>
          <a:p>
            <a:r>
              <a:rPr lang="nl-NL" sz="2000" dirty="0">
                <a:latin typeface="Trebuchet MS" panose="020B0603020202020204" pitchFamily="34" charset="0"/>
              </a:rPr>
              <a:t>Tabel eigenwoningforfait 2024</a:t>
            </a:r>
          </a:p>
        </p:txBody>
      </p:sp>
    </p:spTree>
    <p:extLst>
      <p:ext uri="{BB962C8B-B14F-4D97-AF65-F5344CB8AC3E}">
        <p14:creationId xmlns:p14="http://schemas.microsoft.com/office/powerpoint/2010/main" val="164732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59976" y="1997761"/>
            <a:ext cx="11590603" cy="4545367"/>
          </a:xfrm>
        </p:spPr>
        <p:txBody>
          <a:bodyPr>
            <a:normAutofit/>
          </a:bodyPr>
          <a:lstStyle/>
          <a:p>
            <a:pPr algn="l">
              <a:lnSpc>
                <a:spcPct val="100000"/>
              </a:lnSpc>
            </a:pPr>
            <a:r>
              <a:rPr lang="nl-NL" sz="2000" dirty="0">
                <a:latin typeface="Trebuchet MS" panose="020B0603020202020204" pitchFamily="34" charset="0"/>
              </a:rPr>
              <a:t>Beperking ‘wet Hillen’</a:t>
            </a:r>
          </a:p>
          <a:p>
            <a:pPr algn="l">
              <a:lnSpc>
                <a:spcPct val="100000"/>
              </a:lnSpc>
            </a:pPr>
            <a:r>
              <a:rPr lang="nl-NL" sz="2000" dirty="0">
                <a:latin typeface="Trebuchet MS" panose="020B0603020202020204" pitchFamily="34" charset="0"/>
              </a:rPr>
              <a:t>Betaalt u geen of weinig rente, omdat u geen of geringe eigenwoningschuld hebt? Dan is uw eigenwoningforfait meestal hoger dan de aftrekbare kosten voor uw eigen woning. U hebt dan recht op een aftrek, omdat u geen of een kleine eigenwoningschuld hebt. Dit wordt ook wel de Wet Hillen genoemd.</a:t>
            </a:r>
          </a:p>
          <a:p>
            <a:pPr algn="l">
              <a:lnSpc>
                <a:spcPct val="100000"/>
              </a:lnSpc>
            </a:pPr>
            <a:r>
              <a:rPr lang="nl-NL" sz="2000" dirty="0">
                <a:latin typeface="Trebuchet MS" panose="020B0603020202020204" pitchFamily="34" charset="0"/>
              </a:rPr>
              <a:t>Sinds 1 januari 2019 wordt de </a:t>
            </a:r>
            <a:r>
              <a:rPr lang="nl-NL" sz="2000" dirty="0">
                <a:solidFill>
                  <a:schemeClr val="accent1">
                    <a:lumMod val="75000"/>
                  </a:schemeClr>
                </a:solidFill>
                <a:latin typeface="Trebuchet MS" panose="020B0603020202020204" pitchFamily="34" charset="0"/>
                <a:hlinkClick r:id="rId2">
                  <a:extLst>
                    <a:ext uri="{A12FA001-AC4F-418D-AE19-62706E023703}">
                      <ahyp:hlinkClr xmlns:ahyp="http://schemas.microsoft.com/office/drawing/2018/hyperlinkcolor" val="tx"/>
                    </a:ext>
                  </a:extLst>
                </a:hlinkClick>
              </a:rPr>
              <a:t>aftrek wegens geen of geringe eigenwoningschuld</a:t>
            </a:r>
            <a:r>
              <a:rPr lang="nl-NL" sz="2000" dirty="0">
                <a:solidFill>
                  <a:schemeClr val="accent1">
                    <a:lumMod val="75000"/>
                  </a:schemeClr>
                </a:solidFill>
                <a:latin typeface="Trebuchet MS" panose="020B0603020202020204" pitchFamily="34" charset="0"/>
              </a:rPr>
              <a:t> </a:t>
            </a:r>
            <a:r>
              <a:rPr lang="nl-NL" sz="2000" dirty="0">
                <a:latin typeface="Trebuchet MS" panose="020B0603020202020204" pitchFamily="34" charset="0"/>
              </a:rPr>
              <a:t>ieder jaar verder beperkt. </a:t>
            </a:r>
          </a:p>
          <a:p>
            <a:pPr algn="l">
              <a:lnSpc>
                <a:spcPct val="100000"/>
              </a:lnSpc>
            </a:pPr>
            <a:r>
              <a:rPr lang="nl-NL" sz="2000" dirty="0">
                <a:latin typeface="Trebuchet MS" panose="020B0603020202020204" pitchFamily="34" charset="0"/>
              </a:rPr>
              <a:t>Voor 2024 betekent dit dat nog 80% van het verschil tussen uw eigenwoningforfait en uw aftrekbare kosten in aanmerking wordt genomen. </a:t>
            </a:r>
          </a:p>
          <a:p>
            <a:pPr algn="l">
              <a:lnSpc>
                <a:spcPct val="100000"/>
              </a:lnSpc>
            </a:pPr>
            <a:r>
              <a:rPr lang="nl-NL" sz="2000" dirty="0">
                <a:latin typeface="Trebuchet MS" panose="020B0603020202020204" pitchFamily="34" charset="0"/>
              </a:rPr>
              <a:t>Tot 2048 wordt uw aftrek ieder jaar 3,33% lager. Daarna vervalt uw aftrek helemaal.</a:t>
            </a:r>
          </a:p>
          <a:p>
            <a:pPr algn="l">
              <a:lnSpc>
                <a:spcPct val="100000"/>
              </a:lnSpc>
            </a:pPr>
            <a:endParaRPr lang="nl-NL" sz="2000" dirty="0">
              <a:latin typeface="Trebuchet MS" panose="020B0603020202020204" pitchFamily="34" charset="0"/>
            </a:endParaRPr>
          </a:p>
          <a:p>
            <a:pPr algn="l"/>
            <a:endParaRPr lang="nl-NL" sz="2000" dirty="0">
              <a:latin typeface="Trebuchet MS" panose="020B0603020202020204" pitchFamily="34" charset="0"/>
            </a:endParaRPr>
          </a:p>
        </p:txBody>
      </p:sp>
      <p:pic>
        <p:nvPicPr>
          <p:cNvPr id="11" name="Afbeelding 10"/>
          <p:cNvPicPr>
            <a:picLocks noChangeAspect="1"/>
          </p:cNvPicPr>
          <p:nvPr/>
        </p:nvPicPr>
        <p:blipFill>
          <a:blip r:embed="rId3"/>
          <a:stretch>
            <a:fillRect/>
          </a:stretch>
        </p:blipFill>
        <p:spPr>
          <a:xfrm>
            <a:off x="438958" y="6570388"/>
            <a:ext cx="6297714" cy="365792"/>
          </a:xfrm>
          <a:prstGeom prst="rect">
            <a:avLst/>
          </a:prstGeom>
        </p:spPr>
      </p:pic>
      <p:sp>
        <p:nvSpPr>
          <p:cNvPr id="8" name="Rechthoek 7"/>
          <p:cNvSpPr/>
          <p:nvPr/>
        </p:nvSpPr>
        <p:spPr>
          <a:xfrm>
            <a:off x="0" y="565714"/>
            <a:ext cx="12192000" cy="97594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400" dirty="0">
                <a:solidFill>
                  <a:schemeClr val="tx1"/>
                </a:solidFill>
                <a:latin typeface="Trebuchet MS" panose="020B0603020202020204" pitchFamily="34" charset="0"/>
              </a:rPr>
              <a:t>   Geen of geringe eigenwoningschuld</a:t>
            </a:r>
          </a:p>
        </p:txBody>
      </p:sp>
      <p:sp>
        <p:nvSpPr>
          <p:cNvPr id="9" name="Titel 1"/>
          <p:cNvSpPr txBox="1">
            <a:spLocks/>
          </p:cNvSpPr>
          <p:nvPr/>
        </p:nvSpPr>
        <p:spPr>
          <a:xfrm>
            <a:off x="2805344" y="724384"/>
            <a:ext cx="7862656" cy="6704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nl-NL" sz="4000" dirty="0">
              <a:latin typeface="Trebuchet MS" panose="020B0603020202020204" pitchFamily="34" charset="0"/>
            </a:endParaRPr>
          </a:p>
        </p:txBody>
      </p:sp>
      <p:pic>
        <p:nvPicPr>
          <p:cNvPr id="10" name="Afbeelding 9"/>
          <p:cNvPicPr>
            <a:picLocks noChangeAspect="1"/>
          </p:cNvPicPr>
          <p:nvPr/>
        </p:nvPicPr>
        <p:blipFill>
          <a:blip r:embed="rId4"/>
          <a:stretch>
            <a:fillRect/>
          </a:stretch>
        </p:blipFill>
        <p:spPr>
          <a:xfrm>
            <a:off x="342900" y="184638"/>
            <a:ext cx="2348144" cy="1813123"/>
          </a:xfrm>
          <a:prstGeom prst="rect">
            <a:avLst/>
          </a:prstGeom>
        </p:spPr>
      </p:pic>
    </p:spTree>
    <p:extLst>
      <p:ext uri="{BB962C8B-B14F-4D97-AF65-F5344CB8AC3E}">
        <p14:creationId xmlns:p14="http://schemas.microsoft.com/office/powerpoint/2010/main" val="61893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768029" y="1997761"/>
            <a:ext cx="7976956" cy="4545367"/>
          </a:xfrm>
          <a:noFill/>
          <a:effectLst>
            <a:glow rad="139700">
              <a:schemeClr val="accent2">
                <a:satMod val="175000"/>
                <a:alpha val="54000"/>
              </a:schemeClr>
            </a:glow>
          </a:effectLst>
          <a:scene3d>
            <a:camera prst="orthographicFront"/>
            <a:lightRig rig="threePt" dir="t"/>
          </a:scene3d>
          <a:sp3d>
            <a:bevelT prst="angle"/>
          </a:sp3d>
        </p:spPr>
        <p:txBody>
          <a:bodyPr>
            <a:noAutofit/>
          </a:bodyPr>
          <a:lstStyle/>
          <a:p>
            <a:pPr algn="l">
              <a:lnSpc>
                <a:spcPct val="100000"/>
              </a:lnSpc>
            </a:pPr>
            <a:r>
              <a:rPr lang="nl-NL" sz="2000" dirty="0">
                <a:latin typeface="Trebuchet MS" panose="020B0603020202020204" pitchFamily="34" charset="0"/>
              </a:rPr>
              <a:t>Is uw inkomen uit werk en woning in 2024 hoger dan € 75.518? Of in 2023 hoger dan € 73.031? Dan krijgt u minder aftrek voor de rente en kosten van uw eigen woning. Dat komt door de 'tariefsaanpassing' in de hoogste belastingschijf.</a:t>
            </a:r>
          </a:p>
          <a:p>
            <a:pPr algn="l">
              <a:lnSpc>
                <a:spcPct val="100000"/>
              </a:lnSpc>
            </a:pPr>
            <a:r>
              <a:rPr lang="nl-NL" sz="2000" dirty="0">
                <a:latin typeface="Trebuchet MS" panose="020B0603020202020204" pitchFamily="34" charset="0"/>
              </a:rPr>
              <a:t>Het percentage van de tariefsaanpassing is in 2024 12,53%. Door de aanpassing wordt in 2024 in de hoogste belastingschijf de aftrek van de hypotheekrente beperkt tot 36,97%. Hiermee is het aftrektarief gelijk aan de 1e belastingschijf. In 2023 was de aftrek beperkt tot 36,93%.</a:t>
            </a:r>
          </a:p>
          <a:p>
            <a:pPr algn="l">
              <a:lnSpc>
                <a:spcPct val="100000"/>
              </a:lnSpc>
            </a:pPr>
            <a:r>
              <a:rPr lang="nl-NL" sz="2000" dirty="0">
                <a:latin typeface="Trebuchet MS" panose="020B0603020202020204" pitchFamily="34" charset="0"/>
              </a:rPr>
              <a:t>De tariefsaanpassing geldt niet alleen voor de hypotheekrente. Maar ook voor alle andere aftrekbare kosten voor uw eigen woning. Zoals periodieke betalingen voor erfpacht en notaris- en advieskosten voor het afsluiten van de hypotheek.</a:t>
            </a:r>
          </a:p>
          <a:p>
            <a:pPr algn="l">
              <a:lnSpc>
                <a:spcPct val="150000"/>
              </a:lnSpc>
            </a:pPr>
            <a:endParaRPr lang="nl-NL" sz="2000" dirty="0">
              <a:latin typeface="Trebuchet MS" panose="020B0603020202020204" pitchFamily="34" charset="0"/>
            </a:endParaRPr>
          </a:p>
        </p:txBody>
      </p:sp>
      <p:pic>
        <p:nvPicPr>
          <p:cNvPr id="11" name="Afbeelding 10"/>
          <p:cNvPicPr>
            <a:picLocks noChangeAspect="1"/>
          </p:cNvPicPr>
          <p:nvPr/>
        </p:nvPicPr>
        <p:blipFill>
          <a:blip r:embed="rId2"/>
          <a:stretch>
            <a:fillRect/>
          </a:stretch>
        </p:blipFill>
        <p:spPr>
          <a:xfrm>
            <a:off x="438958" y="6570388"/>
            <a:ext cx="6297714" cy="365792"/>
          </a:xfrm>
          <a:prstGeom prst="rect">
            <a:avLst/>
          </a:prstGeom>
        </p:spPr>
      </p:pic>
      <p:sp>
        <p:nvSpPr>
          <p:cNvPr id="7" name="Rechthoek 6"/>
          <p:cNvSpPr/>
          <p:nvPr/>
        </p:nvSpPr>
        <p:spPr>
          <a:xfrm>
            <a:off x="0" y="543516"/>
            <a:ext cx="12192000" cy="97594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txBox="1">
            <a:spLocks/>
          </p:cNvSpPr>
          <p:nvPr/>
        </p:nvSpPr>
        <p:spPr>
          <a:xfrm>
            <a:off x="2768029" y="696272"/>
            <a:ext cx="9346985" cy="6704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600" dirty="0">
                <a:latin typeface="Trebuchet MS" panose="020B0603020202020204" pitchFamily="34" charset="0"/>
              </a:rPr>
              <a:t>Beperking </a:t>
            </a:r>
            <a:r>
              <a:rPr lang="nl-NL" sz="3400" dirty="0">
                <a:latin typeface="Trebuchet MS" panose="020B0603020202020204" pitchFamily="34" charset="0"/>
              </a:rPr>
              <a:t>hypotheekrenteaftrek</a:t>
            </a:r>
          </a:p>
        </p:txBody>
      </p:sp>
      <p:pic>
        <p:nvPicPr>
          <p:cNvPr id="4" name="Afbeelding 3"/>
          <p:cNvPicPr>
            <a:picLocks noChangeAspect="1"/>
          </p:cNvPicPr>
          <p:nvPr/>
        </p:nvPicPr>
        <p:blipFill>
          <a:blip r:embed="rId3"/>
          <a:stretch>
            <a:fillRect/>
          </a:stretch>
        </p:blipFill>
        <p:spPr>
          <a:xfrm>
            <a:off x="342900" y="184638"/>
            <a:ext cx="2348144" cy="1813123"/>
          </a:xfrm>
          <a:prstGeom prst="rect">
            <a:avLst/>
          </a:prstGeom>
        </p:spPr>
      </p:pic>
    </p:spTree>
    <p:extLst>
      <p:ext uri="{BB962C8B-B14F-4D97-AF65-F5344CB8AC3E}">
        <p14:creationId xmlns:p14="http://schemas.microsoft.com/office/powerpoint/2010/main" val="284827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a:xfrm>
            <a:off x="514526" y="6593459"/>
            <a:ext cx="6297612" cy="365125"/>
          </a:xfrm>
        </p:spPr>
        <p:txBody>
          <a:bodyPr/>
          <a:lstStyle/>
          <a:p>
            <a:r>
              <a:rPr lang="nl-NL" dirty="0">
                <a:solidFill>
                  <a:prstClr val="black"/>
                </a:solidFill>
              </a:rPr>
              <a:t>www.belastingdienst.nl/kennisnetwerk</a:t>
            </a:r>
          </a:p>
        </p:txBody>
      </p:sp>
      <p:sp>
        <p:nvSpPr>
          <p:cNvPr id="2" name="Titel 1"/>
          <p:cNvSpPr>
            <a:spLocks noGrp="1"/>
          </p:cNvSpPr>
          <p:nvPr>
            <p:ph type="title" idx="4294967295"/>
          </p:nvPr>
        </p:nvSpPr>
        <p:spPr>
          <a:xfrm>
            <a:off x="6310964" y="2406162"/>
            <a:ext cx="6311732" cy="2285108"/>
          </a:xfrm>
        </p:spPr>
        <p:txBody>
          <a:bodyPr>
            <a:noAutofit/>
          </a:bodyPr>
          <a:lstStyle/>
          <a:p>
            <a:r>
              <a:rPr lang="nl-NL" sz="3400" dirty="0">
                <a:solidFill>
                  <a:schemeClr val="tx1"/>
                </a:solidFill>
              </a:rPr>
              <a:t>Afbouw tarief aftrekposten</a:t>
            </a:r>
            <a:br>
              <a:rPr lang="nl-NL" sz="3400" dirty="0">
                <a:solidFill>
                  <a:schemeClr val="tx1"/>
                </a:solidFill>
              </a:rPr>
            </a:br>
            <a:r>
              <a:rPr lang="nl-NL" sz="3400" dirty="0">
                <a:solidFill>
                  <a:schemeClr val="tx1"/>
                </a:solidFill>
              </a:rPr>
              <a:t>als u een hoog inkomen hebt</a:t>
            </a:r>
          </a:p>
        </p:txBody>
      </p:sp>
      <p:pic>
        <p:nvPicPr>
          <p:cNvPr id="6" name="Afbeelding 5"/>
          <p:cNvPicPr>
            <a:picLocks noChangeAspect="1"/>
          </p:cNvPicPr>
          <p:nvPr/>
        </p:nvPicPr>
        <p:blipFill>
          <a:blip r:embed="rId3"/>
          <a:stretch>
            <a:fillRect/>
          </a:stretch>
        </p:blipFill>
        <p:spPr>
          <a:xfrm>
            <a:off x="412196" y="1637379"/>
            <a:ext cx="5898768" cy="3810251"/>
          </a:xfrm>
          <a:prstGeom prst="rect">
            <a:avLst/>
          </a:prstGeom>
        </p:spPr>
      </p:pic>
    </p:spTree>
    <p:extLst>
      <p:ext uri="{BB962C8B-B14F-4D97-AF65-F5344CB8AC3E}">
        <p14:creationId xmlns:p14="http://schemas.microsoft.com/office/powerpoint/2010/main" val="138233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2"/>
          <a:stretch>
            <a:fillRect/>
          </a:stretch>
        </p:blipFill>
        <p:spPr>
          <a:xfrm>
            <a:off x="438958" y="6570388"/>
            <a:ext cx="6297714" cy="365792"/>
          </a:xfrm>
          <a:prstGeom prst="rect">
            <a:avLst/>
          </a:prstGeom>
        </p:spPr>
      </p:pic>
      <p:sp>
        <p:nvSpPr>
          <p:cNvPr id="8" name="Rechthoek 7"/>
          <p:cNvSpPr/>
          <p:nvPr/>
        </p:nvSpPr>
        <p:spPr>
          <a:xfrm>
            <a:off x="0" y="543516"/>
            <a:ext cx="12192000" cy="100698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400" dirty="0">
                <a:solidFill>
                  <a:schemeClr val="tx1"/>
                </a:solidFill>
                <a:latin typeface="Trebuchet MS" panose="020B0603020202020204" pitchFamily="34" charset="0"/>
              </a:rPr>
              <a:t>			Afbouw tarief aftrekposten</a:t>
            </a:r>
          </a:p>
        </p:txBody>
      </p:sp>
      <p:pic>
        <p:nvPicPr>
          <p:cNvPr id="9" name="Afbeelding 8"/>
          <p:cNvPicPr>
            <a:picLocks noChangeAspect="1"/>
          </p:cNvPicPr>
          <p:nvPr/>
        </p:nvPicPr>
        <p:blipFill>
          <a:blip r:embed="rId3"/>
          <a:stretch>
            <a:fillRect/>
          </a:stretch>
        </p:blipFill>
        <p:spPr>
          <a:xfrm>
            <a:off x="557154" y="387855"/>
            <a:ext cx="1979269" cy="1353935"/>
          </a:xfrm>
          <a:prstGeom prst="rect">
            <a:avLst/>
          </a:prstGeom>
        </p:spPr>
      </p:pic>
      <p:sp>
        <p:nvSpPr>
          <p:cNvPr id="10" name="Titel 1"/>
          <p:cNvSpPr txBox="1">
            <a:spLocks/>
          </p:cNvSpPr>
          <p:nvPr/>
        </p:nvSpPr>
        <p:spPr>
          <a:xfrm>
            <a:off x="2686845" y="696272"/>
            <a:ext cx="7862656" cy="6704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nl-NL" sz="4000" dirty="0">
              <a:latin typeface="Trebuchet MS" panose="020B0603020202020204" pitchFamily="34" charset="0"/>
            </a:endParaRPr>
          </a:p>
        </p:txBody>
      </p:sp>
      <p:sp>
        <p:nvSpPr>
          <p:cNvPr id="3" name="Rechthoek 2"/>
          <p:cNvSpPr/>
          <p:nvPr/>
        </p:nvSpPr>
        <p:spPr>
          <a:xfrm>
            <a:off x="2686845" y="2167620"/>
            <a:ext cx="9220012" cy="3785652"/>
          </a:xfrm>
          <a:prstGeom prst="rect">
            <a:avLst/>
          </a:prstGeom>
        </p:spPr>
        <p:txBody>
          <a:bodyPr wrap="square">
            <a:spAutoFit/>
          </a:bodyPr>
          <a:lstStyle/>
          <a:p>
            <a:r>
              <a:rPr lang="nl-NL" sz="2000" dirty="0">
                <a:latin typeface="Trebuchet MS" panose="020B0603020202020204" pitchFamily="34" charset="0"/>
              </a:rPr>
              <a:t>In 2024 wordt - net als bij de eigen woning – </a:t>
            </a:r>
            <a:r>
              <a:rPr lang="nl-NL" sz="2000" dirty="0">
                <a:solidFill>
                  <a:schemeClr val="accent1">
                    <a:lumMod val="75000"/>
                  </a:schemeClr>
                </a:solidFill>
                <a:latin typeface="Trebuchet MS" panose="020B0603020202020204" pitchFamily="34" charset="0"/>
                <a:hlinkClick r:id="rId4">
                  <a:extLst>
                    <a:ext uri="{A12FA001-AC4F-418D-AE19-62706E023703}">
                      <ahyp:hlinkClr xmlns:ahyp="http://schemas.microsoft.com/office/drawing/2018/hyperlinkcolor" val="tx"/>
                    </a:ext>
                  </a:extLst>
                </a:hlinkClick>
              </a:rPr>
              <a:t>het tarief van de andere aftrekposten </a:t>
            </a:r>
            <a:r>
              <a:rPr lang="nl-NL" sz="2000" dirty="0">
                <a:latin typeface="Trebuchet MS" panose="020B0603020202020204" pitchFamily="34" charset="0"/>
              </a:rPr>
              <a:t>ook geleidelijk afgebouwd als het inkomen meer is dan € 73.031.</a:t>
            </a:r>
          </a:p>
          <a:p>
            <a:endParaRPr lang="nl-NL" sz="2000" dirty="0">
              <a:latin typeface="Trebuchet MS" panose="020B0603020202020204" pitchFamily="34" charset="0"/>
            </a:endParaRPr>
          </a:p>
          <a:p>
            <a:r>
              <a:rPr lang="nl-NL" sz="2000" dirty="0">
                <a:latin typeface="Trebuchet MS" panose="020B0603020202020204" pitchFamily="34" charset="0"/>
              </a:rPr>
              <a:t>Voor wie?</a:t>
            </a:r>
          </a:p>
          <a:p>
            <a:r>
              <a:rPr lang="nl-NL" sz="2000" dirty="0">
                <a:latin typeface="Trebuchet MS" panose="020B0603020202020204" pitchFamily="34" charset="0"/>
              </a:rPr>
              <a:t>Voor iedereen die over 2023 een inkomen heeft van meer dan € 73.031 én persoonsgebonden aftrekposten (bijvoorbeeld alimentatie en zorgkosten), ondernemersfaciliteiten en/of andere aftrekbare kosten heeft.</a:t>
            </a:r>
          </a:p>
          <a:p>
            <a:endParaRPr lang="nl-NL" sz="2000" dirty="0">
              <a:latin typeface="Trebuchet MS" panose="020B0603020202020204" pitchFamily="34" charset="0"/>
            </a:endParaRPr>
          </a:p>
          <a:p>
            <a:r>
              <a:rPr lang="nl-NL" sz="2000" dirty="0">
                <a:latin typeface="Trebuchet MS" panose="020B0603020202020204" pitchFamily="34" charset="0"/>
              </a:rPr>
              <a:t>Het percentage van de tariefsaanpassing is in 2024 12,53%. Door de aanpassing krijgt u in 2024 over al uw aftrekposten in de hoogste belastingschijf maximaal 36,79% belasting terug. Terwijl u zonder de tariefsaanpassing maximaal 49,50% belasting zou terugkrijgen. </a:t>
            </a:r>
          </a:p>
        </p:txBody>
      </p:sp>
    </p:spTree>
    <p:extLst>
      <p:ext uri="{BB962C8B-B14F-4D97-AF65-F5344CB8AC3E}">
        <p14:creationId xmlns:p14="http://schemas.microsoft.com/office/powerpoint/2010/main" val="7057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a:xfrm>
            <a:off x="622508" y="6492875"/>
            <a:ext cx="6297612" cy="365125"/>
          </a:xfrm>
        </p:spPr>
        <p:txBody>
          <a:bodyPr/>
          <a:lstStyle/>
          <a:p>
            <a:r>
              <a:rPr lang="nl-NL" dirty="0">
                <a:solidFill>
                  <a:prstClr val="black"/>
                </a:solidFill>
              </a:rPr>
              <a:t>www.belastingdienst.nl/kennisnetwerk</a:t>
            </a:r>
          </a:p>
        </p:txBody>
      </p:sp>
      <p:sp>
        <p:nvSpPr>
          <p:cNvPr id="2" name="Titel 1"/>
          <p:cNvSpPr>
            <a:spLocks noGrp="1"/>
          </p:cNvSpPr>
          <p:nvPr>
            <p:ph type="title" idx="4294967295"/>
          </p:nvPr>
        </p:nvSpPr>
        <p:spPr>
          <a:xfrm>
            <a:off x="6459538" y="2406162"/>
            <a:ext cx="5732462" cy="1313895"/>
          </a:xfrm>
        </p:spPr>
        <p:txBody>
          <a:bodyPr>
            <a:noAutofit/>
          </a:bodyPr>
          <a:lstStyle/>
          <a:p>
            <a:r>
              <a:rPr lang="nl-NL" sz="5400" dirty="0">
                <a:solidFill>
                  <a:schemeClr val="tx1"/>
                </a:solidFill>
              </a:rPr>
              <a:t>Tarieven en schijven box 1</a:t>
            </a:r>
            <a:br>
              <a:rPr lang="nl-NL" sz="5400" dirty="0">
                <a:solidFill>
                  <a:schemeClr val="tx1"/>
                </a:solidFill>
              </a:rPr>
            </a:br>
            <a:endParaRPr lang="nl-NL" sz="5400" dirty="0">
              <a:solidFill>
                <a:schemeClr val="tx1"/>
              </a:solidFill>
            </a:endParaRPr>
          </a:p>
        </p:txBody>
      </p:sp>
      <p:pic>
        <p:nvPicPr>
          <p:cNvPr id="6" name="Afbeelding 5"/>
          <p:cNvPicPr>
            <a:picLocks noChangeAspect="1"/>
          </p:cNvPicPr>
          <p:nvPr/>
        </p:nvPicPr>
        <p:blipFill>
          <a:blip r:embed="rId3"/>
          <a:stretch>
            <a:fillRect/>
          </a:stretch>
        </p:blipFill>
        <p:spPr>
          <a:xfrm>
            <a:off x="412196" y="1637379"/>
            <a:ext cx="5898768" cy="3810251"/>
          </a:xfrm>
          <a:prstGeom prst="rect">
            <a:avLst/>
          </a:prstGeom>
        </p:spPr>
      </p:pic>
    </p:spTree>
    <p:extLst>
      <p:ext uri="{BB962C8B-B14F-4D97-AF65-F5344CB8AC3E}">
        <p14:creationId xmlns:p14="http://schemas.microsoft.com/office/powerpoint/2010/main" val="154833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749403DB-8DF6-5579-3378-A5B7B2377E2A}"/>
              </a:ext>
            </a:extLst>
          </p:cNvPr>
          <p:cNvSpPr>
            <a:spLocks noGrp="1"/>
          </p:cNvSpPr>
          <p:nvPr>
            <p:ph type="ftr" sz="quarter" idx="11"/>
          </p:nvPr>
        </p:nvSpPr>
        <p:spPr/>
        <p:txBody>
          <a:bodyPr/>
          <a:lstStyle/>
          <a:p>
            <a:r>
              <a:rPr lang="nl-NL">
                <a:solidFill>
                  <a:prstClr val="black">
                    <a:tint val="75000"/>
                  </a:prstClr>
                </a:solidFill>
              </a:rPr>
              <a:t>www.belastingdienst.nl/kennisnetwerk</a:t>
            </a:r>
            <a:endParaRPr lang="nl-NL" dirty="0">
              <a:solidFill>
                <a:prstClr val="black">
                  <a:tint val="75000"/>
                </a:prstClr>
              </a:solidFill>
            </a:endParaRPr>
          </a:p>
        </p:txBody>
      </p:sp>
      <p:pic>
        <p:nvPicPr>
          <p:cNvPr id="3" name="Afbeelding 2">
            <a:extLst>
              <a:ext uri="{FF2B5EF4-FFF2-40B4-BE49-F238E27FC236}">
                <a16:creationId xmlns:a16="http://schemas.microsoft.com/office/drawing/2014/main" id="{7C9AC251-674E-CB3F-3211-6D464696EDED}"/>
              </a:ext>
            </a:extLst>
          </p:cNvPr>
          <p:cNvPicPr>
            <a:picLocks noChangeAspect="1"/>
          </p:cNvPicPr>
          <p:nvPr/>
        </p:nvPicPr>
        <p:blipFill>
          <a:blip r:embed="rId2"/>
          <a:stretch>
            <a:fillRect/>
          </a:stretch>
        </p:blipFill>
        <p:spPr>
          <a:xfrm>
            <a:off x="336782" y="1556065"/>
            <a:ext cx="5898768" cy="3810251"/>
          </a:xfrm>
          <a:prstGeom prst="rect">
            <a:avLst/>
          </a:prstGeom>
        </p:spPr>
      </p:pic>
      <p:sp>
        <p:nvSpPr>
          <p:cNvPr id="4" name="Titel 1">
            <a:extLst>
              <a:ext uri="{FF2B5EF4-FFF2-40B4-BE49-F238E27FC236}">
                <a16:creationId xmlns:a16="http://schemas.microsoft.com/office/drawing/2014/main" id="{018C77FB-892C-1F5C-0428-287BCD440456}"/>
              </a:ext>
            </a:extLst>
          </p:cNvPr>
          <p:cNvSpPr txBox="1">
            <a:spLocks/>
          </p:cNvSpPr>
          <p:nvPr/>
        </p:nvSpPr>
        <p:spPr>
          <a:xfrm>
            <a:off x="6320391" y="2481576"/>
            <a:ext cx="6311732" cy="228510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5400" dirty="0">
                <a:solidFill>
                  <a:schemeClr val="tx1"/>
                </a:solidFill>
              </a:rPr>
              <a:t>Berekening box 3</a:t>
            </a:r>
          </a:p>
        </p:txBody>
      </p:sp>
    </p:spTree>
    <p:extLst>
      <p:ext uri="{BB962C8B-B14F-4D97-AF65-F5344CB8AC3E}">
        <p14:creationId xmlns:p14="http://schemas.microsoft.com/office/powerpoint/2010/main" val="399588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7F589020-CF83-339E-307D-E57127DCE763}"/>
              </a:ext>
            </a:extLst>
          </p:cNvPr>
          <p:cNvSpPr/>
          <p:nvPr/>
        </p:nvSpPr>
        <p:spPr>
          <a:xfrm>
            <a:off x="0" y="581223"/>
            <a:ext cx="12192000" cy="100698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400" dirty="0">
                <a:solidFill>
                  <a:schemeClr val="tx1"/>
                </a:solidFill>
                <a:latin typeface="Trebuchet MS" panose="020B0603020202020204" pitchFamily="34" charset="0"/>
              </a:rPr>
              <a:t>			Berekening box 3 </a:t>
            </a:r>
          </a:p>
        </p:txBody>
      </p:sp>
      <p:pic>
        <p:nvPicPr>
          <p:cNvPr id="5" name="Afbeelding 4">
            <a:extLst>
              <a:ext uri="{FF2B5EF4-FFF2-40B4-BE49-F238E27FC236}">
                <a16:creationId xmlns:a16="http://schemas.microsoft.com/office/drawing/2014/main" id="{EC7409D6-89A6-4CB9-25E8-07C21F43F87E}"/>
              </a:ext>
            </a:extLst>
          </p:cNvPr>
          <p:cNvPicPr>
            <a:picLocks noChangeAspect="1"/>
          </p:cNvPicPr>
          <p:nvPr/>
        </p:nvPicPr>
        <p:blipFill>
          <a:blip r:embed="rId2"/>
          <a:stretch>
            <a:fillRect/>
          </a:stretch>
        </p:blipFill>
        <p:spPr>
          <a:xfrm>
            <a:off x="557154" y="387855"/>
            <a:ext cx="1979269" cy="1353935"/>
          </a:xfrm>
          <a:prstGeom prst="rect">
            <a:avLst/>
          </a:prstGeom>
        </p:spPr>
      </p:pic>
      <p:sp>
        <p:nvSpPr>
          <p:cNvPr id="6" name="Tekstvak 5">
            <a:extLst>
              <a:ext uri="{FF2B5EF4-FFF2-40B4-BE49-F238E27FC236}">
                <a16:creationId xmlns:a16="http://schemas.microsoft.com/office/drawing/2014/main" id="{33EC15B4-3CE8-BAAA-00A3-F02EFABFB620}"/>
              </a:ext>
            </a:extLst>
          </p:cNvPr>
          <p:cNvSpPr txBox="1"/>
          <p:nvPr/>
        </p:nvSpPr>
        <p:spPr>
          <a:xfrm>
            <a:off x="6598024" y="1781579"/>
            <a:ext cx="5391387" cy="1631216"/>
          </a:xfrm>
          <a:prstGeom prst="rect">
            <a:avLst/>
          </a:prstGeom>
          <a:noFill/>
        </p:spPr>
        <p:txBody>
          <a:bodyPr wrap="square" rtlCol="0">
            <a:spAutoFit/>
          </a:bodyPr>
          <a:lstStyle/>
          <a:p>
            <a:r>
              <a:rPr lang="nl-NL" sz="2000" dirty="0">
                <a:solidFill>
                  <a:srgbClr val="000000"/>
                </a:solidFill>
                <a:latin typeface="Trebuchet MS" panose="020B0603020202020204" pitchFamily="34" charset="0"/>
              </a:rPr>
              <a:t>In de nieuwe berekening van uw box 3-inkomen gaan we uit van de werkelijke verdeling van uw vermogen, en niet meer van de fictieve verdeling die wij maakten. </a:t>
            </a:r>
          </a:p>
          <a:p>
            <a:endParaRPr lang="nl-NL" sz="2000" dirty="0">
              <a:latin typeface="Trebuchet MS" panose="020B0603020202020204" pitchFamily="34" charset="0"/>
            </a:endParaRPr>
          </a:p>
        </p:txBody>
      </p:sp>
      <p:sp>
        <p:nvSpPr>
          <p:cNvPr id="9" name="Tekstvak 8">
            <a:extLst>
              <a:ext uri="{FF2B5EF4-FFF2-40B4-BE49-F238E27FC236}">
                <a16:creationId xmlns:a16="http://schemas.microsoft.com/office/drawing/2014/main" id="{FAC575CB-5240-6AE7-CAA1-62D031BF4572}"/>
              </a:ext>
            </a:extLst>
          </p:cNvPr>
          <p:cNvSpPr txBox="1"/>
          <p:nvPr/>
        </p:nvSpPr>
        <p:spPr>
          <a:xfrm>
            <a:off x="6598024" y="3626224"/>
            <a:ext cx="5075781" cy="1938992"/>
          </a:xfrm>
          <a:prstGeom prst="rect">
            <a:avLst/>
          </a:prstGeom>
          <a:noFill/>
        </p:spPr>
        <p:txBody>
          <a:bodyPr wrap="square" rtlCol="0">
            <a:spAutoFit/>
          </a:bodyPr>
          <a:lstStyle/>
          <a:p>
            <a:r>
              <a:rPr lang="nl-NL" sz="2000" b="0" i="0" dirty="0">
                <a:solidFill>
                  <a:srgbClr val="000000"/>
                </a:solidFill>
                <a:effectLst/>
                <a:latin typeface="Trebuchet MS" panose="020B0603020202020204" pitchFamily="34" charset="0"/>
              </a:rPr>
              <a:t>Met ons </a:t>
            </a:r>
            <a:r>
              <a:rPr lang="nl-NL" sz="2000" b="0" i="0" dirty="0">
                <a:solidFill>
                  <a:schemeClr val="accent1">
                    <a:lumMod val="75000"/>
                  </a:schemeClr>
                </a:solidFill>
                <a:effectLst/>
                <a:latin typeface="Trebuchet MS" panose="020B0603020202020204" pitchFamily="34" charset="0"/>
                <a:hlinkClick r:id="rId3">
                  <a:extLst>
                    <a:ext uri="{A12FA001-AC4F-418D-AE19-62706E023703}">
                      <ahyp:hlinkClr xmlns:ahyp="http://schemas.microsoft.com/office/drawing/2018/hyperlinkcolor" val="tx"/>
                    </a:ext>
                  </a:extLst>
                </a:hlinkClick>
              </a:rPr>
              <a:t>hulpmiddel box 3-inkomen</a:t>
            </a:r>
            <a:r>
              <a:rPr lang="nl-NL" sz="2000" b="0" i="0" dirty="0">
                <a:solidFill>
                  <a:schemeClr val="accent1">
                    <a:lumMod val="75000"/>
                  </a:schemeClr>
                </a:solidFill>
                <a:effectLst/>
                <a:latin typeface="Trebuchet MS" panose="020B0603020202020204" pitchFamily="34" charset="0"/>
              </a:rPr>
              <a:t> </a:t>
            </a:r>
            <a:r>
              <a:rPr lang="nl-NL" sz="2000" b="0" i="0" dirty="0">
                <a:solidFill>
                  <a:srgbClr val="000000"/>
                </a:solidFill>
                <a:effectLst/>
                <a:latin typeface="Trebuchet MS" panose="020B0603020202020204" pitchFamily="34" charset="0"/>
              </a:rPr>
              <a:t>ziet u tot en met 2022 hoe de nieuwe rekenmethode werkt en welke methode gunstiger is; de oude of de nieuwe. Vanaf 2023 gebruiken we alleen de nieuwe methode.</a:t>
            </a:r>
            <a:endParaRPr lang="nl-NL" sz="2000" dirty="0">
              <a:latin typeface="Trebuchet MS" panose="020B0603020202020204" pitchFamily="34" charset="0"/>
            </a:endParaRPr>
          </a:p>
        </p:txBody>
      </p:sp>
      <p:pic>
        <p:nvPicPr>
          <p:cNvPr id="3" name="Afbeelding 2">
            <a:extLst>
              <a:ext uri="{FF2B5EF4-FFF2-40B4-BE49-F238E27FC236}">
                <a16:creationId xmlns:a16="http://schemas.microsoft.com/office/drawing/2014/main" id="{783C1088-A461-CEA0-DBFE-2748C59058E9}"/>
              </a:ext>
            </a:extLst>
          </p:cNvPr>
          <p:cNvPicPr>
            <a:picLocks noChangeAspect="1"/>
          </p:cNvPicPr>
          <p:nvPr/>
        </p:nvPicPr>
        <p:blipFill>
          <a:blip r:embed="rId4"/>
          <a:stretch>
            <a:fillRect/>
          </a:stretch>
        </p:blipFill>
        <p:spPr>
          <a:xfrm>
            <a:off x="557154" y="1842989"/>
            <a:ext cx="4947175" cy="4979092"/>
          </a:xfrm>
          <a:prstGeom prst="rect">
            <a:avLst/>
          </a:prstGeom>
        </p:spPr>
      </p:pic>
    </p:spTree>
    <p:extLst>
      <p:ext uri="{BB962C8B-B14F-4D97-AF65-F5344CB8AC3E}">
        <p14:creationId xmlns:p14="http://schemas.microsoft.com/office/powerpoint/2010/main" val="31463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a:xfrm>
            <a:off x="514526" y="6593459"/>
            <a:ext cx="6297612" cy="365125"/>
          </a:xfrm>
        </p:spPr>
        <p:txBody>
          <a:bodyPr/>
          <a:lstStyle/>
          <a:p>
            <a:r>
              <a:rPr lang="nl-NL" dirty="0">
                <a:solidFill>
                  <a:prstClr val="black"/>
                </a:solidFill>
              </a:rPr>
              <a:t>www.belastingdienst.nl/kennisnetwerk</a:t>
            </a:r>
          </a:p>
        </p:txBody>
      </p:sp>
      <p:sp>
        <p:nvSpPr>
          <p:cNvPr id="2" name="Titel 1"/>
          <p:cNvSpPr>
            <a:spLocks noGrp="1"/>
          </p:cNvSpPr>
          <p:nvPr>
            <p:ph type="title" idx="4294967295"/>
          </p:nvPr>
        </p:nvSpPr>
        <p:spPr>
          <a:xfrm>
            <a:off x="6310964" y="2406162"/>
            <a:ext cx="3747436" cy="1022838"/>
          </a:xfrm>
        </p:spPr>
        <p:txBody>
          <a:bodyPr>
            <a:noAutofit/>
          </a:bodyPr>
          <a:lstStyle/>
          <a:p>
            <a:r>
              <a:rPr lang="nl-NL" sz="3400" dirty="0">
                <a:solidFill>
                  <a:schemeClr val="tx1"/>
                </a:solidFill>
              </a:rPr>
              <a:t>Kennisfeiten</a:t>
            </a:r>
          </a:p>
        </p:txBody>
      </p:sp>
      <p:pic>
        <p:nvPicPr>
          <p:cNvPr id="6" name="Afbeelding 5"/>
          <p:cNvPicPr>
            <a:picLocks noChangeAspect="1"/>
          </p:cNvPicPr>
          <p:nvPr/>
        </p:nvPicPr>
        <p:blipFill>
          <a:blip r:embed="rId3"/>
          <a:stretch>
            <a:fillRect/>
          </a:stretch>
        </p:blipFill>
        <p:spPr>
          <a:xfrm>
            <a:off x="412196" y="1637379"/>
            <a:ext cx="5898768" cy="3810251"/>
          </a:xfrm>
          <a:prstGeom prst="rect">
            <a:avLst/>
          </a:prstGeom>
        </p:spPr>
      </p:pic>
    </p:spTree>
    <p:extLst>
      <p:ext uri="{BB962C8B-B14F-4D97-AF65-F5344CB8AC3E}">
        <p14:creationId xmlns:p14="http://schemas.microsoft.com/office/powerpoint/2010/main" val="169560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2"/>
          <a:stretch>
            <a:fillRect/>
          </a:stretch>
        </p:blipFill>
        <p:spPr>
          <a:xfrm>
            <a:off x="438958" y="6570388"/>
            <a:ext cx="6297714" cy="365792"/>
          </a:xfrm>
          <a:prstGeom prst="rect">
            <a:avLst/>
          </a:prstGeom>
        </p:spPr>
      </p:pic>
      <p:sp>
        <p:nvSpPr>
          <p:cNvPr id="10" name="Titel 1"/>
          <p:cNvSpPr txBox="1">
            <a:spLocks/>
          </p:cNvSpPr>
          <p:nvPr/>
        </p:nvSpPr>
        <p:spPr>
          <a:xfrm>
            <a:off x="2686845" y="696272"/>
            <a:ext cx="7862656" cy="6704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nl-NL" sz="4000" dirty="0">
              <a:latin typeface="Trebuchet MS" panose="020B0603020202020204" pitchFamily="34" charset="0"/>
            </a:endParaRPr>
          </a:p>
        </p:txBody>
      </p:sp>
      <p:sp>
        <p:nvSpPr>
          <p:cNvPr id="2" name="Rechthoek 1"/>
          <p:cNvSpPr/>
          <p:nvPr/>
        </p:nvSpPr>
        <p:spPr>
          <a:xfrm>
            <a:off x="3224363" y="2130312"/>
            <a:ext cx="8198254" cy="2246769"/>
          </a:xfrm>
          <a:prstGeom prst="rect">
            <a:avLst/>
          </a:prstGeom>
        </p:spPr>
        <p:txBody>
          <a:bodyPr wrap="square">
            <a:spAutoFit/>
          </a:bodyPr>
          <a:lstStyle/>
          <a:p>
            <a:r>
              <a:rPr lang="nl-NL" sz="2000" dirty="0">
                <a:latin typeface="Trebuchet MS" panose="020B0603020202020204" pitchFamily="34" charset="0"/>
              </a:rPr>
              <a:t>Doet u een gift in de vorm van contant geld? Deze gift is sinds 2021 niet langer aftrekbaar.</a:t>
            </a:r>
          </a:p>
          <a:p>
            <a:endParaRPr lang="nl-NL" sz="2000" dirty="0">
              <a:latin typeface="Trebuchet MS" panose="020B0603020202020204" pitchFamily="34" charset="0"/>
            </a:endParaRPr>
          </a:p>
          <a:p>
            <a:r>
              <a:rPr lang="nl-NL" sz="2000" dirty="0">
                <a:latin typeface="Trebuchet MS" panose="020B0603020202020204" pitchFamily="34" charset="0"/>
              </a:rPr>
              <a:t>Wilt u een gift aan een goed doel aftrekken van de belasting? Controleer dan of de instelling een (culturele) ANBI is. Dit doet u eenvoudig zelf. </a:t>
            </a:r>
          </a:p>
          <a:p>
            <a:pPr marL="342900" indent="-342900">
              <a:buFont typeface="Arial" panose="020B0604020202020204" pitchFamily="34" charset="0"/>
              <a:buChar char="•"/>
            </a:pPr>
            <a:endParaRPr lang="nl-NL" sz="2000" dirty="0">
              <a:latin typeface="Trebuchet MS" panose="020B0603020202020204" pitchFamily="34" charset="0"/>
            </a:endParaRPr>
          </a:p>
        </p:txBody>
      </p:sp>
      <p:pic>
        <p:nvPicPr>
          <p:cNvPr id="4" name="Afbeelding 3">
            <a:hlinkClick r:id="rId3"/>
          </p:cNvPr>
          <p:cNvPicPr>
            <a:picLocks noChangeAspect="1"/>
          </p:cNvPicPr>
          <p:nvPr/>
        </p:nvPicPr>
        <p:blipFill>
          <a:blip r:embed="rId4"/>
          <a:stretch>
            <a:fillRect/>
          </a:stretch>
        </p:blipFill>
        <p:spPr>
          <a:xfrm>
            <a:off x="3403472" y="4534727"/>
            <a:ext cx="2366812" cy="626005"/>
          </a:xfrm>
          <a:prstGeom prst="rect">
            <a:avLst/>
          </a:prstGeom>
        </p:spPr>
      </p:pic>
      <p:sp>
        <p:nvSpPr>
          <p:cNvPr id="3" name="Rechthoek 2">
            <a:extLst>
              <a:ext uri="{FF2B5EF4-FFF2-40B4-BE49-F238E27FC236}">
                <a16:creationId xmlns:a16="http://schemas.microsoft.com/office/drawing/2014/main" id="{F4553C2E-140B-08EE-D743-AD29BD6438DD}"/>
              </a:ext>
            </a:extLst>
          </p:cNvPr>
          <p:cNvSpPr/>
          <p:nvPr/>
        </p:nvSpPr>
        <p:spPr>
          <a:xfrm>
            <a:off x="0" y="543516"/>
            <a:ext cx="12192000" cy="100698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7"/>
            <a:r>
              <a:rPr lang="nl-NL" sz="3400" dirty="0">
                <a:solidFill>
                  <a:schemeClr val="tx1"/>
                </a:solidFill>
                <a:latin typeface="Trebuchet MS" panose="020B0603020202020204" pitchFamily="34" charset="0"/>
              </a:rPr>
              <a:t>Kennisfeiten</a:t>
            </a:r>
          </a:p>
        </p:txBody>
      </p:sp>
      <p:pic>
        <p:nvPicPr>
          <p:cNvPr id="5" name="Afbeelding 4">
            <a:extLst>
              <a:ext uri="{FF2B5EF4-FFF2-40B4-BE49-F238E27FC236}">
                <a16:creationId xmlns:a16="http://schemas.microsoft.com/office/drawing/2014/main" id="{2E4AD04B-9CAF-EA8D-DCAE-34D3E427E2FF}"/>
              </a:ext>
            </a:extLst>
          </p:cNvPr>
          <p:cNvPicPr>
            <a:picLocks noChangeAspect="1"/>
          </p:cNvPicPr>
          <p:nvPr/>
        </p:nvPicPr>
        <p:blipFill>
          <a:blip r:embed="rId5"/>
          <a:stretch>
            <a:fillRect/>
          </a:stretch>
        </p:blipFill>
        <p:spPr>
          <a:xfrm>
            <a:off x="557154" y="387855"/>
            <a:ext cx="1979269" cy="1353935"/>
          </a:xfrm>
          <a:prstGeom prst="rect">
            <a:avLst/>
          </a:prstGeom>
        </p:spPr>
      </p:pic>
    </p:spTree>
    <p:extLst>
      <p:ext uri="{BB962C8B-B14F-4D97-AF65-F5344CB8AC3E}">
        <p14:creationId xmlns:p14="http://schemas.microsoft.com/office/powerpoint/2010/main" val="93766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2"/>
          <a:stretch>
            <a:fillRect/>
          </a:stretch>
        </p:blipFill>
        <p:spPr>
          <a:xfrm>
            <a:off x="438958" y="6570388"/>
            <a:ext cx="6297714" cy="365792"/>
          </a:xfrm>
          <a:prstGeom prst="rect">
            <a:avLst/>
          </a:prstGeom>
        </p:spPr>
      </p:pic>
      <p:sp>
        <p:nvSpPr>
          <p:cNvPr id="8" name="Rechthoek 7"/>
          <p:cNvSpPr/>
          <p:nvPr/>
        </p:nvSpPr>
        <p:spPr>
          <a:xfrm>
            <a:off x="0" y="543516"/>
            <a:ext cx="12192000" cy="100698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7"/>
            <a:r>
              <a:rPr lang="nl-NL" sz="3400" dirty="0">
                <a:solidFill>
                  <a:schemeClr val="tx1"/>
                </a:solidFill>
                <a:latin typeface="Trebuchet MS" panose="020B0603020202020204" pitchFamily="34" charset="0"/>
              </a:rPr>
              <a:t>Kennisfeiten</a:t>
            </a:r>
          </a:p>
        </p:txBody>
      </p:sp>
      <p:pic>
        <p:nvPicPr>
          <p:cNvPr id="9" name="Afbeelding 8"/>
          <p:cNvPicPr>
            <a:picLocks noChangeAspect="1"/>
          </p:cNvPicPr>
          <p:nvPr/>
        </p:nvPicPr>
        <p:blipFill>
          <a:blip r:embed="rId3"/>
          <a:stretch>
            <a:fillRect/>
          </a:stretch>
        </p:blipFill>
        <p:spPr>
          <a:xfrm>
            <a:off x="557154" y="387855"/>
            <a:ext cx="1979269" cy="1353935"/>
          </a:xfrm>
          <a:prstGeom prst="rect">
            <a:avLst/>
          </a:prstGeom>
        </p:spPr>
      </p:pic>
      <p:sp>
        <p:nvSpPr>
          <p:cNvPr id="10" name="Titel 1"/>
          <p:cNvSpPr txBox="1">
            <a:spLocks/>
          </p:cNvSpPr>
          <p:nvPr/>
        </p:nvSpPr>
        <p:spPr>
          <a:xfrm>
            <a:off x="2686845" y="696272"/>
            <a:ext cx="7862656" cy="6704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nl-NL" sz="4000" dirty="0">
              <a:latin typeface="Trebuchet MS" panose="020B0603020202020204" pitchFamily="34" charset="0"/>
            </a:endParaRPr>
          </a:p>
        </p:txBody>
      </p:sp>
      <p:sp>
        <p:nvSpPr>
          <p:cNvPr id="3" name="Rechthoek 2"/>
          <p:cNvSpPr/>
          <p:nvPr/>
        </p:nvSpPr>
        <p:spPr>
          <a:xfrm>
            <a:off x="2205872" y="2108058"/>
            <a:ext cx="7833674" cy="400110"/>
          </a:xfrm>
          <a:prstGeom prst="rect">
            <a:avLst/>
          </a:prstGeom>
        </p:spPr>
        <p:txBody>
          <a:bodyPr wrap="square">
            <a:spAutoFit/>
          </a:bodyPr>
          <a:lstStyle/>
          <a:p>
            <a:endParaRPr lang="nl-NL" sz="2000" dirty="0">
              <a:latin typeface="Trebuchet MS" panose="020B0603020202020204" pitchFamily="34" charset="0"/>
            </a:endParaRPr>
          </a:p>
        </p:txBody>
      </p:sp>
      <p:sp>
        <p:nvSpPr>
          <p:cNvPr id="5" name="Rechthoek 4"/>
          <p:cNvSpPr/>
          <p:nvPr/>
        </p:nvSpPr>
        <p:spPr>
          <a:xfrm>
            <a:off x="2889947" y="1703260"/>
            <a:ext cx="8499107" cy="6555641"/>
          </a:xfrm>
          <a:prstGeom prst="rect">
            <a:avLst/>
          </a:prstGeom>
        </p:spPr>
        <p:txBody>
          <a:bodyPr wrap="square">
            <a:spAutoFit/>
          </a:bodyPr>
          <a:lstStyle/>
          <a:p>
            <a:pPr lvl="0"/>
            <a:endParaRPr lang="nl-NL" sz="2000" dirty="0">
              <a:solidFill>
                <a:prstClr val="black"/>
              </a:solidFill>
              <a:latin typeface="Trebuchet MS" panose="020B0603020202020204" pitchFamily="34" charset="0"/>
            </a:endParaRPr>
          </a:p>
          <a:p>
            <a:pPr marL="342900" lvl="0" indent="-342900">
              <a:buFont typeface="Arial" panose="020B0604020202020204" pitchFamily="34" charset="0"/>
              <a:buChar char="•"/>
            </a:pPr>
            <a:r>
              <a:rPr lang="nl-NL" sz="2000" dirty="0">
                <a:solidFill>
                  <a:prstClr val="black"/>
                </a:solidFill>
                <a:latin typeface="Trebuchet MS" panose="020B0603020202020204" pitchFamily="34" charset="0"/>
              </a:rPr>
              <a:t>Aangifte (M-biljet) inkomstenbelasting 2022 bij emigratie of immigratie en de aangifte (C-biljet) voor een buitenlands belastingplichtige kan nu ook digitaal. Op </a:t>
            </a:r>
            <a:r>
              <a:rPr lang="nl-NL" sz="2000" dirty="0">
                <a:solidFill>
                  <a:prstClr val="black"/>
                </a:solidFill>
                <a:latin typeface="Trebuchet MS" panose="020B0603020202020204" pitchFamily="34" charset="0"/>
                <a:hlinkClick r:id="rId4"/>
              </a:rPr>
              <a:t>Kennisnetwerk</a:t>
            </a:r>
            <a:r>
              <a:rPr lang="nl-NL" sz="2000" dirty="0">
                <a:solidFill>
                  <a:prstClr val="black"/>
                </a:solidFill>
                <a:latin typeface="Trebuchet MS" panose="020B0603020202020204" pitchFamily="34" charset="0"/>
              </a:rPr>
              <a:t> wordt nu ook hulpcontent aangeboden voor deze aangiftes. </a:t>
            </a:r>
          </a:p>
          <a:p>
            <a:pPr marL="342900" lvl="0" indent="-342900">
              <a:buFont typeface="Arial" panose="020B0604020202020204" pitchFamily="34" charset="0"/>
              <a:buChar char="•"/>
            </a:pPr>
            <a:endParaRPr lang="nl-NL" sz="2000" dirty="0">
              <a:solidFill>
                <a:prstClr val="black"/>
              </a:solidFill>
              <a:latin typeface="Trebuchet MS" panose="020B0603020202020204" pitchFamily="34" charset="0"/>
            </a:endParaRPr>
          </a:p>
          <a:p>
            <a:pPr marL="342900" lvl="0" indent="-342900">
              <a:buFont typeface="Arial" panose="020B0604020202020204" pitchFamily="34" charset="0"/>
              <a:buChar char="•"/>
            </a:pPr>
            <a:r>
              <a:rPr lang="nl-NL" sz="2000" dirty="0">
                <a:solidFill>
                  <a:prstClr val="black"/>
                </a:solidFill>
                <a:latin typeface="Trebuchet MS" panose="020B0603020202020204" pitchFamily="34" charset="0"/>
              </a:rPr>
              <a:t>Sinds juni 2022 bieden wij de </a:t>
            </a:r>
            <a:r>
              <a:rPr lang="nl-NL" sz="2000" dirty="0">
                <a:solidFill>
                  <a:schemeClr val="accent1">
                    <a:lumMod val="75000"/>
                  </a:schemeClr>
                </a:solidFill>
                <a:latin typeface="Trebuchet MS" panose="020B0603020202020204" pitchFamily="34" charset="0"/>
                <a:hlinkClick r:id="rId5">
                  <a:extLst>
                    <a:ext uri="{A12FA001-AC4F-418D-AE19-62706E023703}">
                      <ahyp:hlinkClr xmlns:ahyp="http://schemas.microsoft.com/office/drawing/2018/hyperlinkcolor" val="tx"/>
                    </a:ext>
                  </a:extLst>
                </a:hlinkClick>
              </a:rPr>
              <a:t>Verkorte Aangifte</a:t>
            </a:r>
            <a:r>
              <a:rPr lang="nl-NL" sz="2000" dirty="0">
                <a:solidFill>
                  <a:schemeClr val="accent1">
                    <a:lumMod val="75000"/>
                  </a:schemeClr>
                </a:solidFill>
                <a:latin typeface="Trebuchet MS" panose="020B0603020202020204" pitchFamily="34" charset="0"/>
              </a:rPr>
              <a:t> </a:t>
            </a:r>
            <a:r>
              <a:rPr lang="nl-NL" sz="2000" dirty="0">
                <a:solidFill>
                  <a:prstClr val="black"/>
                </a:solidFill>
                <a:latin typeface="Trebuchet MS" panose="020B0603020202020204" pitchFamily="34" charset="0"/>
              </a:rPr>
              <a:t>aan. Dit is een nieuwe manier van aangifte inkomstenbelasting doen als uw situatie daarvoor geschikt is. </a:t>
            </a:r>
          </a:p>
          <a:p>
            <a:pPr lvl="0"/>
            <a:endParaRPr lang="nl-NL" sz="2000" dirty="0">
              <a:solidFill>
                <a:prstClr val="black"/>
              </a:solidFill>
              <a:latin typeface="Trebuchet MS" panose="020B0603020202020204" pitchFamily="34" charset="0"/>
            </a:endParaRPr>
          </a:p>
          <a:p>
            <a:pPr marL="342900" lvl="0" indent="-342900">
              <a:buFont typeface="Arial" panose="020B0604020202020204" pitchFamily="34" charset="0"/>
              <a:buChar char="•"/>
            </a:pPr>
            <a:r>
              <a:rPr lang="nl-NL" sz="2000" dirty="0">
                <a:solidFill>
                  <a:prstClr val="black"/>
                </a:solidFill>
                <a:latin typeface="Trebuchet MS" panose="020B0603020202020204" pitchFamily="34" charset="0"/>
                <a:hlinkClick r:id="rId6"/>
              </a:rPr>
              <a:t>Hier</a:t>
            </a:r>
            <a:r>
              <a:rPr lang="nl-NL" sz="2000" dirty="0">
                <a:solidFill>
                  <a:prstClr val="black"/>
                </a:solidFill>
                <a:latin typeface="Trebuchet MS" panose="020B0603020202020204" pitchFamily="34" charset="0"/>
              </a:rPr>
              <a:t> vindt u informatie over de belastingregels die gelden voor de inkomstenbelasting 2024.</a:t>
            </a:r>
          </a:p>
          <a:p>
            <a:pPr marL="342900" lvl="0" indent="-342900">
              <a:buFont typeface="Arial" panose="020B0604020202020204" pitchFamily="34" charset="0"/>
              <a:buChar char="•"/>
            </a:pPr>
            <a:endParaRPr lang="nl-NL" sz="2000" dirty="0">
              <a:solidFill>
                <a:prstClr val="black"/>
              </a:solidFill>
              <a:latin typeface="Trebuchet MS" panose="020B0603020202020204" pitchFamily="34" charset="0"/>
            </a:endParaRPr>
          </a:p>
          <a:p>
            <a:pPr marL="342900" lvl="0" indent="-342900">
              <a:buFont typeface="Arial" panose="020B0604020202020204" pitchFamily="34" charset="0"/>
              <a:buChar char="•"/>
            </a:pPr>
            <a:r>
              <a:rPr lang="nl-NL" sz="2000" dirty="0">
                <a:solidFill>
                  <a:prstClr val="black"/>
                </a:solidFill>
                <a:latin typeface="Trebuchet MS" panose="020B0603020202020204" pitchFamily="34" charset="0"/>
              </a:rPr>
              <a:t>Op </a:t>
            </a:r>
            <a:r>
              <a:rPr lang="nl-NL" sz="2000" dirty="0">
                <a:solidFill>
                  <a:prstClr val="black"/>
                </a:solidFill>
                <a:latin typeface="Trebuchet MS" panose="020B0603020202020204" pitchFamily="34" charset="0"/>
                <a:hlinkClick r:id="rId7"/>
              </a:rPr>
              <a:t>deze site</a:t>
            </a:r>
            <a:r>
              <a:rPr lang="nl-NL" sz="2000" dirty="0">
                <a:solidFill>
                  <a:prstClr val="black"/>
                </a:solidFill>
                <a:latin typeface="Trebuchet MS" panose="020B0603020202020204" pitchFamily="34" charset="0"/>
              </a:rPr>
              <a:t> vindt u antwoorden op vragen bij de uitvoering van de fiscale wetgeving.</a:t>
            </a:r>
          </a:p>
          <a:p>
            <a:pPr lvl="0"/>
            <a:endParaRPr lang="nl-NL" sz="2000" dirty="0">
              <a:solidFill>
                <a:prstClr val="black"/>
              </a:solidFill>
              <a:latin typeface="Trebuchet MS" panose="020B0603020202020204" pitchFamily="34" charset="0"/>
            </a:endParaRPr>
          </a:p>
          <a:p>
            <a:pPr lvl="0"/>
            <a:r>
              <a:rPr lang="nl-NL" sz="2000" dirty="0">
                <a:solidFill>
                  <a:prstClr val="black"/>
                </a:solidFill>
                <a:latin typeface="Trebuchet MS" panose="020B0603020202020204" pitchFamily="34" charset="0"/>
              </a:rPr>
              <a:t> </a:t>
            </a:r>
          </a:p>
          <a:p>
            <a:pPr marL="342900" lvl="0" indent="-342900">
              <a:buFont typeface="Arial" panose="020B0604020202020204" pitchFamily="34" charset="0"/>
              <a:buChar char="•"/>
            </a:pPr>
            <a:endParaRPr lang="nl-NL" sz="2000" dirty="0">
              <a:solidFill>
                <a:prstClr val="black"/>
              </a:solidFill>
              <a:latin typeface="Trebuchet MS" panose="020B0603020202020204" pitchFamily="34" charset="0"/>
            </a:endParaRPr>
          </a:p>
          <a:p>
            <a:pPr marL="342900" lvl="0" indent="-342900">
              <a:buFont typeface="Arial" panose="020B0604020202020204" pitchFamily="34" charset="0"/>
              <a:buChar char="•"/>
            </a:pPr>
            <a:endParaRPr lang="nl-NL" sz="2000" dirty="0">
              <a:solidFill>
                <a:prstClr val="black"/>
              </a:solidFill>
              <a:latin typeface="Trebuchet MS" panose="020B0603020202020204" pitchFamily="34" charset="0"/>
            </a:endParaRPr>
          </a:p>
          <a:p>
            <a:pPr marL="342900" lvl="0" indent="-342900">
              <a:buFont typeface="Arial" panose="020B0604020202020204" pitchFamily="34" charset="0"/>
              <a:buChar char="•"/>
            </a:pPr>
            <a:endParaRPr lang="nl-NL" sz="2000" dirty="0">
              <a:solidFill>
                <a:prstClr val="black"/>
              </a:solidFill>
              <a:latin typeface="Trebuchet MS" panose="020B0603020202020204" pitchFamily="34" charset="0"/>
            </a:endParaRPr>
          </a:p>
          <a:p>
            <a:pPr marL="342900" lvl="0" indent="-342900">
              <a:buFont typeface="Arial" panose="020B0604020202020204" pitchFamily="34" charset="0"/>
              <a:buChar char="•"/>
            </a:pPr>
            <a:endParaRPr lang="nl-NL" sz="2000" dirty="0">
              <a:solidFill>
                <a:prstClr val="black"/>
              </a:solidFill>
              <a:latin typeface="Trebuchet MS" panose="020B0603020202020204" pitchFamily="34" charset="0"/>
            </a:endParaRPr>
          </a:p>
        </p:txBody>
      </p:sp>
    </p:spTree>
    <p:extLst>
      <p:ext uri="{BB962C8B-B14F-4D97-AF65-F5344CB8AC3E}">
        <p14:creationId xmlns:p14="http://schemas.microsoft.com/office/powerpoint/2010/main" val="43153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2"/>
          <a:stretch>
            <a:fillRect/>
          </a:stretch>
        </p:blipFill>
        <p:spPr>
          <a:xfrm>
            <a:off x="438958" y="6570388"/>
            <a:ext cx="6297714" cy="365792"/>
          </a:xfrm>
          <a:prstGeom prst="rect">
            <a:avLst/>
          </a:prstGeom>
        </p:spPr>
      </p:pic>
      <p:sp>
        <p:nvSpPr>
          <p:cNvPr id="8" name="Rechthoek 7"/>
          <p:cNvSpPr/>
          <p:nvPr/>
        </p:nvSpPr>
        <p:spPr>
          <a:xfrm>
            <a:off x="0" y="543516"/>
            <a:ext cx="12192000" cy="100698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7"/>
            <a:r>
              <a:rPr lang="nl-NL" sz="3400" dirty="0">
                <a:solidFill>
                  <a:schemeClr val="tx1"/>
                </a:solidFill>
                <a:latin typeface="Trebuchet MS" panose="020B0603020202020204" pitchFamily="34" charset="0"/>
              </a:rPr>
              <a:t>Kennisfeiten</a:t>
            </a:r>
          </a:p>
        </p:txBody>
      </p:sp>
      <p:pic>
        <p:nvPicPr>
          <p:cNvPr id="9" name="Afbeelding 8"/>
          <p:cNvPicPr>
            <a:picLocks noChangeAspect="1"/>
          </p:cNvPicPr>
          <p:nvPr/>
        </p:nvPicPr>
        <p:blipFill>
          <a:blip r:embed="rId3"/>
          <a:stretch>
            <a:fillRect/>
          </a:stretch>
        </p:blipFill>
        <p:spPr>
          <a:xfrm>
            <a:off x="557154" y="387855"/>
            <a:ext cx="1979269" cy="1353935"/>
          </a:xfrm>
          <a:prstGeom prst="rect">
            <a:avLst/>
          </a:prstGeom>
        </p:spPr>
      </p:pic>
      <p:sp>
        <p:nvSpPr>
          <p:cNvPr id="10" name="Titel 1"/>
          <p:cNvSpPr txBox="1">
            <a:spLocks/>
          </p:cNvSpPr>
          <p:nvPr/>
        </p:nvSpPr>
        <p:spPr>
          <a:xfrm>
            <a:off x="2686845" y="696272"/>
            <a:ext cx="7862656" cy="6704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nl-NL" sz="4000" dirty="0">
              <a:latin typeface="Trebuchet MS" panose="020B0603020202020204" pitchFamily="34" charset="0"/>
            </a:endParaRPr>
          </a:p>
        </p:txBody>
      </p:sp>
      <p:sp>
        <p:nvSpPr>
          <p:cNvPr id="12" name="Tekstvak 11">
            <a:extLst>
              <a:ext uri="{FF2B5EF4-FFF2-40B4-BE49-F238E27FC236}">
                <a16:creationId xmlns:a16="http://schemas.microsoft.com/office/drawing/2014/main" id="{5F8DD72E-7A30-430E-9DC2-B4DE99D7A5CF}"/>
              </a:ext>
            </a:extLst>
          </p:cNvPr>
          <p:cNvSpPr txBox="1"/>
          <p:nvPr/>
        </p:nvSpPr>
        <p:spPr>
          <a:xfrm>
            <a:off x="3181599" y="1985385"/>
            <a:ext cx="7995863" cy="4401205"/>
          </a:xfrm>
          <a:prstGeom prst="rect">
            <a:avLst/>
          </a:prstGeom>
          <a:noFill/>
        </p:spPr>
        <p:txBody>
          <a:bodyPr wrap="square">
            <a:spAutoFit/>
          </a:bodyPr>
          <a:lstStyle/>
          <a:p>
            <a:r>
              <a:rPr lang="nl-NL" sz="2000" b="1" i="0" dirty="0">
                <a:solidFill>
                  <a:srgbClr val="000000"/>
                </a:solidFill>
                <a:effectLst/>
                <a:latin typeface="Trebuchet MS" panose="020B0603020202020204" pitchFamily="34" charset="0"/>
              </a:rPr>
              <a:t>Let op! </a:t>
            </a:r>
            <a:r>
              <a:rPr lang="nl-NL" sz="2000" b="0" i="0" dirty="0">
                <a:solidFill>
                  <a:srgbClr val="000000"/>
                </a:solidFill>
                <a:effectLst/>
                <a:latin typeface="Trebuchet MS" panose="020B0603020202020204" pitchFamily="34" charset="0"/>
              </a:rPr>
              <a:t>Sinds 1 oktober 2022 kunt u bij de Belastingdienst alleen nog inloggen met de </a:t>
            </a:r>
            <a:r>
              <a:rPr lang="nl-NL" sz="2000" b="0" i="0" dirty="0" err="1">
                <a:solidFill>
                  <a:srgbClr val="000000"/>
                </a:solidFill>
                <a:effectLst/>
                <a:latin typeface="Trebuchet MS" panose="020B0603020202020204" pitchFamily="34" charset="0"/>
              </a:rPr>
              <a:t>DigiD</a:t>
            </a:r>
            <a:r>
              <a:rPr lang="nl-NL" sz="2000" b="0" i="0" dirty="0">
                <a:solidFill>
                  <a:srgbClr val="000000"/>
                </a:solidFill>
                <a:effectLst/>
                <a:latin typeface="Trebuchet MS" panose="020B0603020202020204" pitchFamily="34" charset="0"/>
              </a:rPr>
              <a:t> app of met een sms-controle.</a:t>
            </a:r>
          </a:p>
          <a:p>
            <a:r>
              <a:rPr lang="nl-NL" sz="2000" b="0" i="0" dirty="0">
                <a:solidFill>
                  <a:srgbClr val="000000"/>
                </a:solidFill>
                <a:effectLst/>
                <a:latin typeface="Trebuchet MS" panose="020B0603020202020204" pitchFamily="34" charset="0"/>
              </a:rPr>
              <a:t> </a:t>
            </a:r>
          </a:p>
          <a:p>
            <a:r>
              <a:rPr lang="nl-NL" sz="2000" dirty="0">
                <a:solidFill>
                  <a:srgbClr val="000000"/>
                </a:solidFill>
                <a:latin typeface="Trebuchet MS" panose="020B0603020202020204" pitchFamily="34" charset="0"/>
              </a:rPr>
              <a:t>Laat u uw belastingzaken door iemand anders regelen? Met DigiD Machtigen regelt u dat iemand anders voor u op een veilige manier kan inloggen. Voor de mensen die ondersteuning nodig hebben bij het overstappen, stelt de Belastingdienst verschillende hulpmiddelen beschikbaar. Zo is er een instructiefilmpje voor het instellen van sms-controle en een brochure met stap-voor-stapuitleg in eenvoudige taal. Deze zijn te vinden op de </a:t>
            </a:r>
            <a:r>
              <a:rPr lang="nl-NL" sz="2000" dirty="0">
                <a:solidFill>
                  <a:schemeClr val="accent1">
                    <a:lumMod val="75000"/>
                  </a:schemeClr>
                </a:solidFill>
                <a:latin typeface="Trebuchet MS" panose="020B0603020202020204" pitchFamily="34" charset="0"/>
                <a:hlinkClick r:id="rId4">
                  <a:extLst>
                    <a:ext uri="{A12FA001-AC4F-418D-AE19-62706E023703}">
                      <ahyp:hlinkClr xmlns:ahyp="http://schemas.microsoft.com/office/drawing/2018/hyperlinkcolor" val="tx"/>
                    </a:ext>
                  </a:extLst>
                </a:hlinkClick>
              </a:rPr>
              <a:t>speciale website </a:t>
            </a:r>
            <a:r>
              <a:rPr lang="nl-NL" sz="2000" dirty="0">
                <a:solidFill>
                  <a:srgbClr val="000000"/>
                </a:solidFill>
                <a:latin typeface="Trebuchet MS" panose="020B0603020202020204" pitchFamily="34" charset="0"/>
              </a:rPr>
              <a:t>van de Belastingdienst.</a:t>
            </a:r>
          </a:p>
          <a:p>
            <a:endParaRPr lang="nl-NL" sz="2000" b="0" i="0" dirty="0">
              <a:solidFill>
                <a:srgbClr val="000000"/>
              </a:solidFill>
              <a:effectLst/>
              <a:latin typeface="Trebuchet MS" panose="020B0603020202020204" pitchFamily="34" charset="0"/>
            </a:endParaRPr>
          </a:p>
          <a:p>
            <a:endParaRPr lang="nl-NL" sz="2000" dirty="0">
              <a:solidFill>
                <a:srgbClr val="000000"/>
              </a:solidFill>
              <a:latin typeface="Trebuchet MS" panose="020B0603020202020204" pitchFamily="34" charset="0"/>
            </a:endParaRPr>
          </a:p>
          <a:p>
            <a:endParaRPr lang="nl-NL" sz="2000" dirty="0">
              <a:latin typeface="Trebuchet MS" panose="020B0603020202020204" pitchFamily="34" charset="0"/>
            </a:endParaRPr>
          </a:p>
        </p:txBody>
      </p:sp>
    </p:spTree>
    <p:extLst>
      <p:ext uri="{BB962C8B-B14F-4D97-AF65-F5344CB8AC3E}">
        <p14:creationId xmlns:p14="http://schemas.microsoft.com/office/powerpoint/2010/main" val="293686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2D25749-A7E4-DB2E-77F8-E87886D170FD}"/>
              </a:ext>
            </a:extLst>
          </p:cNvPr>
          <p:cNvSpPr>
            <a:spLocks noGrp="1"/>
          </p:cNvSpPr>
          <p:nvPr>
            <p:ph idx="1"/>
          </p:nvPr>
        </p:nvSpPr>
        <p:spPr>
          <a:xfrm>
            <a:off x="3112024" y="2010658"/>
            <a:ext cx="7620000" cy="3833813"/>
          </a:xfrm>
        </p:spPr>
        <p:txBody>
          <a:bodyPr>
            <a:normAutofit lnSpcReduction="10000"/>
          </a:bodyPr>
          <a:lstStyle/>
          <a:p>
            <a:pPr marL="0" indent="0">
              <a:buNone/>
            </a:pPr>
            <a:r>
              <a:rPr lang="nl-NL" sz="2000" dirty="0">
                <a:latin typeface="Trebuchet MS" panose="020B0603020202020204" pitchFamily="34" charset="0"/>
              </a:rPr>
              <a:t>De </a:t>
            </a:r>
            <a:r>
              <a:rPr lang="nl-NL" sz="2000" dirty="0">
                <a:latin typeface="Trebuchet MS" panose="020B0603020202020204" pitchFamily="34" charset="0"/>
                <a:hlinkClick r:id="rId2"/>
              </a:rPr>
              <a:t>middelingsregeling</a:t>
            </a:r>
            <a:r>
              <a:rPr lang="nl-NL" sz="2000" dirty="0">
                <a:latin typeface="Trebuchet MS" panose="020B0603020202020204" pitchFamily="34" charset="0"/>
              </a:rPr>
              <a:t> vervalt.</a:t>
            </a:r>
          </a:p>
          <a:p>
            <a:pPr marL="0" indent="0">
              <a:buNone/>
            </a:pPr>
            <a:r>
              <a:rPr lang="nl-NL" sz="2000" dirty="0">
                <a:latin typeface="Trebuchet MS" panose="020B0603020202020204" pitchFamily="34" charset="0"/>
              </a:rPr>
              <a:t>De middelingsregeling biedt mensen met een sterk wisselend inkomen in box 1 de mogelijkheid om hun inkomen over 3 jaar te middelen. 1 januari 2023 is de middelingsregeling vervallen. Dat betekent:</a:t>
            </a:r>
          </a:p>
          <a:p>
            <a:r>
              <a:rPr lang="nl-NL" sz="2000" dirty="0">
                <a:latin typeface="Trebuchet MS" panose="020B0603020202020204" pitchFamily="34" charset="0"/>
              </a:rPr>
              <a:t>De laatste periode waarover u kunt middelen is 2022-2023-2024.</a:t>
            </a:r>
          </a:p>
          <a:p>
            <a:pPr algn="l">
              <a:buFont typeface="Arial" panose="020B0604020202020204" pitchFamily="34" charset="0"/>
              <a:buChar char="•"/>
            </a:pPr>
            <a:r>
              <a:rPr lang="nl-NL" sz="2000" b="0" i="0" dirty="0">
                <a:solidFill>
                  <a:srgbClr val="000000"/>
                </a:solidFill>
                <a:effectLst/>
                <a:latin typeface="Trebuchet MS" panose="020B0603020202020204" pitchFamily="34" charset="0"/>
              </a:rPr>
              <a:t>Als u kiest voor 2022 als laatste jaar voor middeling (2020, 2021 en 2022), dan kunt u voor 2023 en 2024 geen middeling meer aanvragen.</a:t>
            </a:r>
          </a:p>
          <a:p>
            <a:pPr algn="l">
              <a:buFont typeface="Arial" panose="020B0604020202020204" pitchFamily="34" charset="0"/>
              <a:buChar char="•"/>
            </a:pPr>
            <a:r>
              <a:rPr lang="nl-NL" sz="2000" b="0" i="0" dirty="0">
                <a:solidFill>
                  <a:srgbClr val="000000"/>
                </a:solidFill>
                <a:effectLst/>
                <a:latin typeface="Trebuchet MS" panose="020B0603020202020204" pitchFamily="34" charset="0"/>
              </a:rPr>
              <a:t>Wilt u de mogelijkheid behouden om over 2023 en 2024 middeling aan te vragen, dan kan dat alleen in combinatie met 2022. Houd daarmee rekening bij uw keuze</a:t>
            </a:r>
            <a:r>
              <a:rPr lang="nl-NL" sz="1400" b="0" i="0" dirty="0">
                <a:solidFill>
                  <a:srgbClr val="000000"/>
                </a:solidFill>
                <a:effectLst/>
                <a:latin typeface="RO Sans"/>
              </a:rPr>
              <a:t>.</a:t>
            </a:r>
          </a:p>
          <a:p>
            <a:endParaRPr lang="nl-NL" sz="2000" dirty="0">
              <a:latin typeface="Trebuchet MS" panose="020B0603020202020204" pitchFamily="34" charset="0"/>
            </a:endParaRPr>
          </a:p>
        </p:txBody>
      </p:sp>
      <p:sp>
        <p:nvSpPr>
          <p:cNvPr id="6" name="Rechthoek 5">
            <a:extLst>
              <a:ext uri="{FF2B5EF4-FFF2-40B4-BE49-F238E27FC236}">
                <a16:creationId xmlns:a16="http://schemas.microsoft.com/office/drawing/2014/main" id="{3789E2A0-B3F3-0A15-FE77-41C897E1C9AE}"/>
              </a:ext>
            </a:extLst>
          </p:cNvPr>
          <p:cNvSpPr/>
          <p:nvPr/>
        </p:nvSpPr>
        <p:spPr>
          <a:xfrm>
            <a:off x="0" y="543516"/>
            <a:ext cx="12192000" cy="100698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400" dirty="0">
                <a:solidFill>
                  <a:schemeClr val="tx1"/>
                </a:solidFill>
                <a:latin typeface="Trebuchet MS" panose="020B0603020202020204" pitchFamily="34" charset="0"/>
              </a:rPr>
              <a:t>			  Kennisfeiten</a:t>
            </a:r>
          </a:p>
        </p:txBody>
      </p:sp>
      <p:pic>
        <p:nvPicPr>
          <p:cNvPr id="7" name="Afbeelding 6">
            <a:extLst>
              <a:ext uri="{FF2B5EF4-FFF2-40B4-BE49-F238E27FC236}">
                <a16:creationId xmlns:a16="http://schemas.microsoft.com/office/drawing/2014/main" id="{4EF35237-FC8A-578B-931D-7DD65C59230E}"/>
              </a:ext>
            </a:extLst>
          </p:cNvPr>
          <p:cNvPicPr>
            <a:picLocks noChangeAspect="1"/>
          </p:cNvPicPr>
          <p:nvPr/>
        </p:nvPicPr>
        <p:blipFill>
          <a:blip r:embed="rId3"/>
          <a:stretch>
            <a:fillRect/>
          </a:stretch>
        </p:blipFill>
        <p:spPr>
          <a:xfrm>
            <a:off x="557154" y="387855"/>
            <a:ext cx="1979269" cy="1353935"/>
          </a:xfrm>
          <a:prstGeom prst="rect">
            <a:avLst/>
          </a:prstGeom>
        </p:spPr>
      </p:pic>
    </p:spTree>
    <p:extLst>
      <p:ext uri="{BB962C8B-B14F-4D97-AF65-F5344CB8AC3E}">
        <p14:creationId xmlns:p14="http://schemas.microsoft.com/office/powerpoint/2010/main" val="185860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A0257-80C6-1D91-8F44-968F8F07BA85}"/>
            </a:ext>
          </a:extLst>
        </p:cNvPr>
        <p:cNvGrpSpPr/>
        <p:nvPr/>
      </p:nvGrpSpPr>
      <p:grpSpPr>
        <a:xfrm>
          <a:off x="0" y="0"/>
          <a:ext cx="0" cy="0"/>
          <a:chOff x="0" y="0"/>
          <a:chExt cx="0" cy="0"/>
        </a:xfrm>
      </p:grpSpPr>
      <p:sp>
        <p:nvSpPr>
          <p:cNvPr id="6" name="Rechthoek 5">
            <a:extLst>
              <a:ext uri="{FF2B5EF4-FFF2-40B4-BE49-F238E27FC236}">
                <a16:creationId xmlns:a16="http://schemas.microsoft.com/office/drawing/2014/main" id="{99C48701-DA62-4F96-7CBC-9AF394AB9435}"/>
              </a:ext>
            </a:extLst>
          </p:cNvPr>
          <p:cNvSpPr/>
          <p:nvPr/>
        </p:nvSpPr>
        <p:spPr>
          <a:xfrm>
            <a:off x="0" y="543516"/>
            <a:ext cx="12192000" cy="100698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400" dirty="0">
                <a:solidFill>
                  <a:schemeClr val="tx1"/>
                </a:solidFill>
                <a:latin typeface="Trebuchet MS" panose="020B0603020202020204" pitchFamily="34" charset="0"/>
              </a:rPr>
              <a:t>			  Kennisfeiten</a:t>
            </a:r>
          </a:p>
        </p:txBody>
      </p:sp>
      <p:pic>
        <p:nvPicPr>
          <p:cNvPr id="7" name="Afbeelding 6">
            <a:extLst>
              <a:ext uri="{FF2B5EF4-FFF2-40B4-BE49-F238E27FC236}">
                <a16:creationId xmlns:a16="http://schemas.microsoft.com/office/drawing/2014/main" id="{D51C6C7E-7FE4-308F-7045-43423DAC9293}"/>
              </a:ext>
            </a:extLst>
          </p:cNvPr>
          <p:cNvPicPr>
            <a:picLocks noChangeAspect="1"/>
          </p:cNvPicPr>
          <p:nvPr/>
        </p:nvPicPr>
        <p:blipFill>
          <a:blip r:embed="rId2"/>
          <a:stretch>
            <a:fillRect/>
          </a:stretch>
        </p:blipFill>
        <p:spPr>
          <a:xfrm>
            <a:off x="557154" y="387855"/>
            <a:ext cx="1979269" cy="1353935"/>
          </a:xfrm>
          <a:prstGeom prst="rect">
            <a:avLst/>
          </a:prstGeom>
        </p:spPr>
      </p:pic>
      <p:sp>
        <p:nvSpPr>
          <p:cNvPr id="8" name="Tekstvak 7">
            <a:extLst>
              <a:ext uri="{FF2B5EF4-FFF2-40B4-BE49-F238E27FC236}">
                <a16:creationId xmlns:a16="http://schemas.microsoft.com/office/drawing/2014/main" id="{5BD2642B-50C2-6190-DD3E-BCDF11BD58DE}"/>
              </a:ext>
            </a:extLst>
          </p:cNvPr>
          <p:cNvSpPr txBox="1"/>
          <p:nvPr/>
        </p:nvSpPr>
        <p:spPr>
          <a:xfrm>
            <a:off x="277611" y="2330434"/>
            <a:ext cx="5638800" cy="2862322"/>
          </a:xfrm>
          <a:prstGeom prst="rect">
            <a:avLst/>
          </a:prstGeom>
          <a:noFill/>
        </p:spPr>
        <p:txBody>
          <a:bodyPr wrap="square">
            <a:spAutoFit/>
          </a:bodyPr>
          <a:lstStyle/>
          <a:p>
            <a:r>
              <a:rPr lang="nl-NL" b="1" dirty="0"/>
              <a:t>Afschaffen betalingskorting voorlopige aanslag IB/Zvw</a:t>
            </a:r>
          </a:p>
          <a:p>
            <a:r>
              <a:rPr lang="nl-NL" dirty="0"/>
              <a:t>Een voorlopige aanslag inkomstenbelasting en/of zorgverzekeringswet kan betaald worden in meerdere termijnen. Tot en met 2023 is een belastingkorting mogelijk als het volledige bedrag van de</a:t>
            </a:r>
          </a:p>
          <a:p>
            <a:r>
              <a:rPr lang="nl-NL" dirty="0"/>
              <a:t>aanslag wordt betaald in de eerste betaaltermijn. Per 2024 wordt deze betalingskorting afgeschaft.</a:t>
            </a:r>
          </a:p>
          <a:p>
            <a:r>
              <a:rPr lang="nl-NL" dirty="0"/>
              <a:t>In de vennootschapsbelasting is de betalingskorting al afgeschaft sinds 2023.</a:t>
            </a:r>
          </a:p>
          <a:p>
            <a:endParaRPr lang="nl-NL" dirty="0"/>
          </a:p>
        </p:txBody>
      </p:sp>
      <p:sp>
        <p:nvSpPr>
          <p:cNvPr id="9" name="Tekstvak 8">
            <a:extLst>
              <a:ext uri="{FF2B5EF4-FFF2-40B4-BE49-F238E27FC236}">
                <a16:creationId xmlns:a16="http://schemas.microsoft.com/office/drawing/2014/main" id="{E1019337-A52F-6C5C-FB6C-2E21838B39CD}"/>
              </a:ext>
            </a:extLst>
          </p:cNvPr>
          <p:cNvSpPr txBox="1"/>
          <p:nvPr/>
        </p:nvSpPr>
        <p:spPr>
          <a:xfrm>
            <a:off x="6212249" y="2303539"/>
            <a:ext cx="5782531" cy="3416320"/>
          </a:xfrm>
          <a:prstGeom prst="rect">
            <a:avLst/>
          </a:prstGeom>
          <a:noFill/>
        </p:spPr>
        <p:txBody>
          <a:bodyPr wrap="square">
            <a:spAutoFit/>
          </a:bodyPr>
          <a:lstStyle/>
          <a:p>
            <a:r>
              <a:rPr lang="nl-NL" b="1" dirty="0"/>
              <a:t>Herstel foutje of vergissing na aangifte inkomstenbelasting</a:t>
            </a:r>
          </a:p>
          <a:p>
            <a:r>
              <a:rPr lang="nl-NL" dirty="0"/>
              <a:t>Vanaf 2024 wordt de huidige werkwijze van de Belastingdienst die ervoor zorgt dat</a:t>
            </a:r>
          </a:p>
          <a:p>
            <a:r>
              <a:rPr lang="nl-NL" dirty="0"/>
              <a:t>belastingplichtigen kleine foutjes of vergissingen in de aangifte inkomstenbelasting makkelijker</a:t>
            </a:r>
          </a:p>
          <a:p>
            <a:r>
              <a:rPr lang="nl-NL" dirty="0"/>
              <a:t>achteraf kunnen herstellen, in de wet opgenomen. Het kan dan bijvoorbeeld gaan om een</a:t>
            </a:r>
          </a:p>
          <a:p>
            <a:r>
              <a:rPr lang="nl-NL" dirty="0"/>
              <a:t>aftrekpost die een belastingplichtige eerder vergeten is om aan te geven. Belastingplichtigen en de</a:t>
            </a:r>
          </a:p>
          <a:p>
            <a:r>
              <a:rPr lang="nl-NL" dirty="0"/>
              <a:t>Belastingdienst hoeven hierdoor niet onnodig juridisch en formeel (onderling) te communiceren om</a:t>
            </a:r>
          </a:p>
          <a:p>
            <a:r>
              <a:rPr lang="nl-NL" dirty="0"/>
              <a:t>de aanslag inkomstenbelasting aan te (laten) passen.</a:t>
            </a:r>
          </a:p>
        </p:txBody>
      </p:sp>
    </p:spTree>
    <p:extLst>
      <p:ext uri="{BB962C8B-B14F-4D97-AF65-F5344CB8AC3E}">
        <p14:creationId xmlns:p14="http://schemas.microsoft.com/office/powerpoint/2010/main" val="105868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a:xfrm>
            <a:off x="521886" y="6580858"/>
            <a:ext cx="6297612" cy="365125"/>
          </a:xfrm>
        </p:spPr>
        <p:txBody>
          <a:bodyPr/>
          <a:lstStyle/>
          <a:p>
            <a:r>
              <a:rPr lang="nl-NL" dirty="0">
                <a:solidFill>
                  <a:prstClr val="black"/>
                </a:solidFill>
              </a:rPr>
              <a:t>www.belastingdienst.nl/kennisnetwerk</a:t>
            </a:r>
          </a:p>
        </p:txBody>
      </p:sp>
      <p:sp>
        <p:nvSpPr>
          <p:cNvPr id="2" name="Titel 1"/>
          <p:cNvSpPr>
            <a:spLocks noGrp="1"/>
          </p:cNvSpPr>
          <p:nvPr>
            <p:ph type="title" idx="4294967295"/>
          </p:nvPr>
        </p:nvSpPr>
        <p:spPr>
          <a:xfrm>
            <a:off x="6459538" y="2406162"/>
            <a:ext cx="5732462" cy="1313895"/>
          </a:xfrm>
        </p:spPr>
        <p:txBody>
          <a:bodyPr>
            <a:noAutofit/>
          </a:bodyPr>
          <a:lstStyle/>
          <a:p>
            <a:r>
              <a:rPr lang="nl-NL" sz="5400" dirty="0">
                <a:solidFill>
                  <a:schemeClr val="tx1"/>
                </a:solidFill>
              </a:rPr>
              <a:t>Tips en Trucs</a:t>
            </a:r>
            <a:br>
              <a:rPr lang="nl-NL" sz="5400" dirty="0">
                <a:solidFill>
                  <a:schemeClr val="tx1"/>
                </a:solidFill>
              </a:rPr>
            </a:br>
            <a:endParaRPr lang="nl-NL" sz="5400" dirty="0">
              <a:solidFill>
                <a:schemeClr val="tx1"/>
              </a:solidFill>
            </a:endParaRPr>
          </a:p>
        </p:txBody>
      </p:sp>
      <p:pic>
        <p:nvPicPr>
          <p:cNvPr id="6" name="Afbeelding 5"/>
          <p:cNvPicPr>
            <a:picLocks noChangeAspect="1"/>
          </p:cNvPicPr>
          <p:nvPr/>
        </p:nvPicPr>
        <p:blipFill>
          <a:blip r:embed="rId3"/>
          <a:stretch>
            <a:fillRect/>
          </a:stretch>
        </p:blipFill>
        <p:spPr>
          <a:xfrm>
            <a:off x="412196" y="1637379"/>
            <a:ext cx="5898768" cy="3810251"/>
          </a:xfrm>
          <a:prstGeom prst="rect">
            <a:avLst/>
          </a:prstGeom>
        </p:spPr>
      </p:pic>
    </p:spTree>
    <p:extLst>
      <p:ext uri="{BB962C8B-B14F-4D97-AF65-F5344CB8AC3E}">
        <p14:creationId xmlns:p14="http://schemas.microsoft.com/office/powerpoint/2010/main" val="314964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3"/>
          <a:stretch>
            <a:fillRect/>
          </a:stretch>
        </p:blipFill>
        <p:spPr>
          <a:xfrm>
            <a:off x="438958" y="6570388"/>
            <a:ext cx="6297714" cy="365792"/>
          </a:xfrm>
          <a:prstGeom prst="rect">
            <a:avLst/>
          </a:prstGeom>
        </p:spPr>
      </p:pic>
      <p:sp>
        <p:nvSpPr>
          <p:cNvPr id="8" name="Rechthoek 7"/>
          <p:cNvSpPr/>
          <p:nvPr/>
        </p:nvSpPr>
        <p:spPr>
          <a:xfrm>
            <a:off x="0" y="543516"/>
            <a:ext cx="12192000" cy="100698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400" dirty="0">
                <a:solidFill>
                  <a:schemeClr val="tx1"/>
                </a:solidFill>
                <a:latin typeface="Trebuchet MS" panose="020B0603020202020204" pitchFamily="34" charset="0"/>
              </a:rPr>
              <a:t>			  Toeslagenkaart</a:t>
            </a:r>
          </a:p>
        </p:txBody>
      </p:sp>
      <p:sp>
        <p:nvSpPr>
          <p:cNvPr id="10" name="Titel 1"/>
          <p:cNvSpPr txBox="1">
            <a:spLocks/>
          </p:cNvSpPr>
          <p:nvPr/>
        </p:nvSpPr>
        <p:spPr>
          <a:xfrm>
            <a:off x="2686845" y="696272"/>
            <a:ext cx="7862656" cy="6704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nl-NL" sz="4000" dirty="0">
              <a:latin typeface="Trebuchet MS" panose="020B0603020202020204" pitchFamily="34" charset="0"/>
            </a:endParaRPr>
          </a:p>
        </p:txBody>
      </p:sp>
      <p:pic>
        <p:nvPicPr>
          <p:cNvPr id="2" name="Afbeelding 1"/>
          <p:cNvPicPr>
            <a:picLocks noChangeAspect="1"/>
          </p:cNvPicPr>
          <p:nvPr/>
        </p:nvPicPr>
        <p:blipFill>
          <a:blip r:embed="rId4"/>
          <a:stretch>
            <a:fillRect/>
          </a:stretch>
        </p:blipFill>
        <p:spPr>
          <a:xfrm>
            <a:off x="438958" y="337117"/>
            <a:ext cx="2173613" cy="1419786"/>
          </a:xfrm>
          <a:prstGeom prst="rect">
            <a:avLst/>
          </a:prstGeom>
        </p:spPr>
      </p:pic>
      <p:sp>
        <p:nvSpPr>
          <p:cNvPr id="6" name="Rechthoek 5"/>
          <p:cNvSpPr/>
          <p:nvPr/>
        </p:nvSpPr>
        <p:spPr>
          <a:xfrm>
            <a:off x="3091993" y="2041507"/>
            <a:ext cx="8064085" cy="2246769"/>
          </a:xfrm>
          <a:prstGeom prst="rect">
            <a:avLst/>
          </a:prstGeom>
        </p:spPr>
        <p:txBody>
          <a:bodyPr wrap="square">
            <a:spAutoFit/>
          </a:bodyPr>
          <a:lstStyle/>
          <a:p>
            <a:r>
              <a:rPr lang="nl-NL" sz="2000" dirty="0">
                <a:latin typeface="Trebuchet MS" panose="020B0603020202020204" pitchFamily="34" charset="0"/>
              </a:rPr>
              <a:t>Aangifte gedaan en misschien nog recht op toeslag? Gebruik de toeslagenkaart.</a:t>
            </a:r>
          </a:p>
          <a:p>
            <a:endParaRPr lang="nl-NL" sz="2000" dirty="0">
              <a:solidFill>
                <a:schemeClr val="accent2">
                  <a:lumMod val="75000"/>
                </a:schemeClr>
              </a:solidFill>
              <a:latin typeface="Trebuchet MS" panose="020B0603020202020204" pitchFamily="34" charset="0"/>
            </a:endParaRPr>
          </a:p>
          <a:p>
            <a:r>
              <a:rPr lang="nl-NL" sz="2000" dirty="0">
                <a:solidFill>
                  <a:schemeClr val="accent1">
                    <a:lumMod val="75000"/>
                  </a:schemeClr>
                </a:solidFill>
                <a:latin typeface="Trebuchet MS" panose="020B0603020202020204" pitchFamily="34" charset="0"/>
              </a:rPr>
              <a:t>Toeslagenkaart 2024</a:t>
            </a:r>
          </a:p>
          <a:p>
            <a:endParaRPr lang="nl-NL" sz="2000" dirty="0">
              <a:solidFill>
                <a:schemeClr val="accent2">
                  <a:lumMod val="75000"/>
                </a:schemeClr>
              </a:solidFill>
              <a:latin typeface="Trebuchet MS" panose="020B0603020202020204" pitchFamily="34" charset="0"/>
            </a:endParaRPr>
          </a:p>
          <a:p>
            <a:r>
              <a:rPr lang="nl-NL" sz="2000" dirty="0">
                <a:latin typeface="Trebuchet MS" panose="020B0603020202020204" pitchFamily="34" charset="0"/>
                <a:hlinkClick r:id="rId5"/>
              </a:rPr>
              <a:t>De Toeslagenkaart 2025 vindt u hier.</a:t>
            </a:r>
            <a:endParaRPr lang="nl-NL" sz="2000" dirty="0">
              <a:latin typeface="Trebuchet MS" panose="020B0603020202020204" pitchFamily="34" charset="0"/>
            </a:endParaRPr>
          </a:p>
          <a:p>
            <a:pPr algn="ctr"/>
            <a:endParaRPr lang="nl-NL" sz="2000" dirty="0">
              <a:solidFill>
                <a:schemeClr val="accent2">
                  <a:lumMod val="75000"/>
                </a:schemeClr>
              </a:solidFill>
              <a:latin typeface="Trebuchet MS" panose="020B0603020202020204" pitchFamily="34" charset="0"/>
            </a:endParaRPr>
          </a:p>
        </p:txBody>
      </p:sp>
    </p:spTree>
    <p:extLst>
      <p:ext uri="{BB962C8B-B14F-4D97-AF65-F5344CB8AC3E}">
        <p14:creationId xmlns:p14="http://schemas.microsoft.com/office/powerpoint/2010/main" val="334984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2"/>
          <a:stretch>
            <a:fillRect/>
          </a:stretch>
        </p:blipFill>
        <p:spPr>
          <a:xfrm>
            <a:off x="438958" y="6570388"/>
            <a:ext cx="6297714" cy="365792"/>
          </a:xfrm>
          <a:prstGeom prst="rect">
            <a:avLst/>
          </a:prstGeom>
        </p:spPr>
      </p:pic>
      <p:sp>
        <p:nvSpPr>
          <p:cNvPr id="8" name="Rechthoek 7"/>
          <p:cNvSpPr/>
          <p:nvPr/>
        </p:nvSpPr>
        <p:spPr>
          <a:xfrm>
            <a:off x="0" y="543516"/>
            <a:ext cx="12192000" cy="97594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tel 1"/>
          <p:cNvSpPr txBox="1">
            <a:spLocks/>
          </p:cNvSpPr>
          <p:nvPr/>
        </p:nvSpPr>
        <p:spPr>
          <a:xfrm>
            <a:off x="2686845" y="696272"/>
            <a:ext cx="7862656" cy="6704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000" dirty="0">
                <a:latin typeface="Trebuchet MS" panose="020B0603020202020204" pitchFamily="34" charset="0"/>
              </a:rPr>
              <a:t>Tarieven en schijven box 1</a:t>
            </a:r>
          </a:p>
        </p:txBody>
      </p:sp>
      <p:sp>
        <p:nvSpPr>
          <p:cNvPr id="2" name="Rechthoek 1"/>
          <p:cNvSpPr/>
          <p:nvPr/>
        </p:nvSpPr>
        <p:spPr>
          <a:xfrm>
            <a:off x="536331" y="2237509"/>
            <a:ext cx="11019453" cy="1015663"/>
          </a:xfrm>
          <a:prstGeom prst="rect">
            <a:avLst/>
          </a:prstGeom>
        </p:spPr>
        <p:txBody>
          <a:bodyPr wrap="square">
            <a:spAutoFit/>
          </a:bodyPr>
          <a:lstStyle/>
          <a:p>
            <a:r>
              <a:rPr lang="nl-NL" sz="2000" dirty="0">
                <a:latin typeface="Trebuchet MS" panose="020B0603020202020204" pitchFamily="34" charset="0"/>
              </a:rPr>
              <a:t>Als u in 2024 de AOW-leeftijd nog niet hebt bereikt, gelden de volgende tarieven</a:t>
            </a:r>
          </a:p>
          <a:p>
            <a:r>
              <a:rPr lang="nl-NL" sz="2000" dirty="0">
                <a:latin typeface="Trebuchet MS" panose="020B0603020202020204" pitchFamily="34" charset="0"/>
              </a:rPr>
              <a:t>voor u in box 1 (inkomen uit werk en woning):</a:t>
            </a:r>
          </a:p>
          <a:p>
            <a:endParaRPr lang="nl-NL" sz="2000" dirty="0">
              <a:latin typeface="Trebuchet MS" panose="020B0603020202020204" pitchFamily="34" charset="0"/>
            </a:endParaRPr>
          </a:p>
        </p:txBody>
      </p:sp>
      <p:graphicFrame>
        <p:nvGraphicFramePr>
          <p:cNvPr id="3" name="Tabel 3">
            <a:extLst>
              <a:ext uri="{FF2B5EF4-FFF2-40B4-BE49-F238E27FC236}">
                <a16:creationId xmlns:a16="http://schemas.microsoft.com/office/drawing/2014/main" id="{2E9BABF9-B219-48E1-BB68-29383B2E9974}"/>
              </a:ext>
            </a:extLst>
          </p:cNvPr>
          <p:cNvGraphicFramePr>
            <a:graphicFrameLocks noGrp="1"/>
          </p:cNvGraphicFramePr>
          <p:nvPr>
            <p:extLst>
              <p:ext uri="{D42A27DB-BD31-4B8C-83A1-F6EECF244321}">
                <p14:modId xmlns:p14="http://schemas.microsoft.com/office/powerpoint/2010/main" val="2759284981"/>
              </p:ext>
            </p:extLst>
          </p:nvPr>
        </p:nvGraphicFramePr>
        <p:xfrm>
          <a:off x="649453" y="4340141"/>
          <a:ext cx="7313712" cy="1198528"/>
        </p:xfrm>
        <a:graphic>
          <a:graphicData uri="http://schemas.openxmlformats.org/drawingml/2006/table">
            <a:tbl>
              <a:tblPr firstRow="1" bandRow="1">
                <a:tableStyleId>{5C22544A-7EE6-4342-B048-85BDC9FD1C3A}</a:tableStyleId>
              </a:tblPr>
              <a:tblGrid>
                <a:gridCol w="811660">
                  <a:extLst>
                    <a:ext uri="{9D8B030D-6E8A-4147-A177-3AD203B41FA5}">
                      <a16:colId xmlns:a16="http://schemas.microsoft.com/office/drawing/2014/main" val="841644645"/>
                    </a:ext>
                  </a:extLst>
                </a:gridCol>
                <a:gridCol w="3121854">
                  <a:extLst>
                    <a:ext uri="{9D8B030D-6E8A-4147-A177-3AD203B41FA5}">
                      <a16:colId xmlns:a16="http://schemas.microsoft.com/office/drawing/2014/main" val="1313428083"/>
                    </a:ext>
                  </a:extLst>
                </a:gridCol>
                <a:gridCol w="3380198">
                  <a:extLst>
                    <a:ext uri="{9D8B030D-6E8A-4147-A177-3AD203B41FA5}">
                      <a16:colId xmlns:a16="http://schemas.microsoft.com/office/drawing/2014/main" val="3690935055"/>
                    </a:ext>
                  </a:extLst>
                </a:gridCol>
              </a:tblGrid>
              <a:tr h="370840">
                <a:tc>
                  <a:txBody>
                    <a:bodyPr/>
                    <a:lstStyle/>
                    <a:p>
                      <a:r>
                        <a:rPr lang="nl-NL" sz="1600" dirty="0">
                          <a:latin typeface="Trebuchet MS" panose="020B0603020202020204" pitchFamily="34" charset="0"/>
                        </a:rPr>
                        <a:t>Schijf</a:t>
                      </a:r>
                    </a:p>
                  </a:txBody>
                  <a:tcPr/>
                </a:tc>
                <a:tc>
                  <a:txBody>
                    <a:bodyPr/>
                    <a:lstStyle/>
                    <a:p>
                      <a:r>
                        <a:rPr lang="nl-NL" sz="1600" dirty="0">
                          <a:latin typeface="Trebuchet MS" panose="020B0603020202020204" pitchFamily="34" charset="0"/>
                        </a:rPr>
                        <a:t>Belastbaar inkomen</a:t>
                      </a:r>
                    </a:p>
                  </a:txBody>
                  <a:tcPr/>
                </a:tc>
                <a:tc>
                  <a:txBody>
                    <a:bodyPr/>
                    <a:lstStyle/>
                    <a:p>
                      <a:r>
                        <a:rPr lang="nl-NL" sz="1600" dirty="0">
                          <a:latin typeface="Trebuchet MS" panose="020B0603020202020204" pitchFamily="34" charset="0"/>
                        </a:rPr>
                        <a:t>Percentage</a:t>
                      </a:r>
                    </a:p>
                  </a:txBody>
                  <a:tcPr/>
                </a:tc>
                <a:extLst>
                  <a:ext uri="{0D108BD9-81ED-4DB2-BD59-A6C34878D82A}">
                    <a16:rowId xmlns:a16="http://schemas.microsoft.com/office/drawing/2014/main" val="4207597945"/>
                  </a:ext>
                </a:extLst>
              </a:tr>
              <a:tr h="370840">
                <a:tc>
                  <a:txBody>
                    <a:bodyPr/>
                    <a:lstStyle/>
                    <a:p>
                      <a:r>
                        <a:rPr lang="nl-NL" sz="2000" dirty="0">
                          <a:latin typeface="Trebuchet MS" panose="020B0603020202020204" pitchFamily="34" charset="0"/>
                        </a:rPr>
                        <a:t>1</a:t>
                      </a:r>
                    </a:p>
                  </a:txBody>
                  <a:tcPr/>
                </a:tc>
                <a:tc>
                  <a:txBody>
                    <a:bodyPr/>
                    <a:lstStyle/>
                    <a:p>
                      <a:r>
                        <a:rPr lang="nl-NL" sz="2000" dirty="0">
                          <a:latin typeface="Trebuchet MS" panose="020B0603020202020204" pitchFamily="34" charset="0"/>
                        </a:rPr>
                        <a:t>tot € 75.518</a:t>
                      </a:r>
                    </a:p>
                  </a:txBody>
                  <a:tcPr/>
                </a:tc>
                <a:tc>
                  <a:txBody>
                    <a:bodyPr/>
                    <a:lstStyle/>
                    <a:p>
                      <a:r>
                        <a:rPr lang="nl-NL" sz="2000" dirty="0">
                          <a:latin typeface="Trebuchet MS" panose="020B0603020202020204" pitchFamily="34" charset="0"/>
                        </a:rPr>
                        <a:t>36,97%</a:t>
                      </a:r>
                    </a:p>
                  </a:txBody>
                  <a:tcPr/>
                </a:tc>
                <a:extLst>
                  <a:ext uri="{0D108BD9-81ED-4DB2-BD59-A6C34878D82A}">
                    <a16:rowId xmlns:a16="http://schemas.microsoft.com/office/drawing/2014/main" val="1171261582"/>
                  </a:ext>
                </a:extLst>
              </a:tr>
              <a:tr h="431448">
                <a:tc>
                  <a:txBody>
                    <a:bodyPr/>
                    <a:lstStyle/>
                    <a:p>
                      <a:r>
                        <a:rPr lang="nl-NL" sz="2000" dirty="0">
                          <a:latin typeface="Trebuchet MS" panose="020B060302020202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dirty="0">
                          <a:latin typeface="Trebuchet MS" panose="020B0603020202020204" pitchFamily="34" charset="0"/>
                        </a:rPr>
                        <a:t>vanaf € 75.518</a:t>
                      </a:r>
                    </a:p>
                  </a:txBody>
                  <a:tcPr/>
                </a:tc>
                <a:tc>
                  <a:txBody>
                    <a:bodyPr/>
                    <a:lstStyle/>
                    <a:p>
                      <a:r>
                        <a:rPr lang="nl-NL" sz="2000" dirty="0">
                          <a:latin typeface="Trebuchet MS" panose="020B0603020202020204" pitchFamily="34" charset="0"/>
                        </a:rPr>
                        <a:t>49,50%</a:t>
                      </a:r>
                    </a:p>
                  </a:txBody>
                  <a:tcPr/>
                </a:tc>
                <a:extLst>
                  <a:ext uri="{0D108BD9-81ED-4DB2-BD59-A6C34878D82A}">
                    <a16:rowId xmlns:a16="http://schemas.microsoft.com/office/drawing/2014/main" val="683736038"/>
                  </a:ext>
                </a:extLst>
              </a:tr>
            </a:tbl>
          </a:graphicData>
        </a:graphic>
      </p:graphicFrame>
      <p:pic>
        <p:nvPicPr>
          <p:cNvPr id="4" name="Afbeelding 3">
            <a:extLst>
              <a:ext uri="{FF2B5EF4-FFF2-40B4-BE49-F238E27FC236}">
                <a16:creationId xmlns:a16="http://schemas.microsoft.com/office/drawing/2014/main" id="{EC3C76BA-AD2E-1748-74F9-66EDB4FA70C0}"/>
              </a:ext>
            </a:extLst>
          </p:cNvPr>
          <p:cNvPicPr>
            <a:picLocks noChangeAspect="1"/>
          </p:cNvPicPr>
          <p:nvPr/>
        </p:nvPicPr>
        <p:blipFill>
          <a:blip r:embed="rId3"/>
          <a:stretch>
            <a:fillRect/>
          </a:stretch>
        </p:blipFill>
        <p:spPr>
          <a:xfrm>
            <a:off x="536331" y="388278"/>
            <a:ext cx="2005758" cy="1377815"/>
          </a:xfrm>
          <a:prstGeom prst="rect">
            <a:avLst/>
          </a:prstGeom>
        </p:spPr>
      </p:pic>
    </p:spTree>
    <p:extLst>
      <p:ext uri="{BB962C8B-B14F-4D97-AF65-F5344CB8AC3E}">
        <p14:creationId xmlns:p14="http://schemas.microsoft.com/office/powerpoint/2010/main" val="81295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3"/>
          <a:stretch>
            <a:fillRect/>
          </a:stretch>
        </p:blipFill>
        <p:spPr>
          <a:xfrm>
            <a:off x="438958" y="6570388"/>
            <a:ext cx="6297714" cy="365792"/>
          </a:xfrm>
          <a:prstGeom prst="rect">
            <a:avLst/>
          </a:prstGeom>
        </p:spPr>
      </p:pic>
      <p:sp>
        <p:nvSpPr>
          <p:cNvPr id="8" name="Rechthoek 7"/>
          <p:cNvSpPr/>
          <p:nvPr/>
        </p:nvSpPr>
        <p:spPr>
          <a:xfrm>
            <a:off x="0" y="543516"/>
            <a:ext cx="12192000" cy="100698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400" dirty="0">
                <a:solidFill>
                  <a:schemeClr val="tx1"/>
                </a:solidFill>
                <a:latin typeface="Trebuchet MS" panose="020B0603020202020204" pitchFamily="34" charset="0"/>
              </a:rPr>
              <a:t>			    Kennisnetwerk</a:t>
            </a:r>
          </a:p>
        </p:txBody>
      </p:sp>
      <p:sp>
        <p:nvSpPr>
          <p:cNvPr id="10" name="Titel 1"/>
          <p:cNvSpPr txBox="1">
            <a:spLocks/>
          </p:cNvSpPr>
          <p:nvPr/>
        </p:nvSpPr>
        <p:spPr>
          <a:xfrm>
            <a:off x="2686845" y="696272"/>
            <a:ext cx="7862656" cy="6704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nl-NL" sz="4000" dirty="0">
              <a:latin typeface="Trebuchet MS" panose="020B0603020202020204" pitchFamily="34" charset="0"/>
            </a:endParaRPr>
          </a:p>
        </p:txBody>
      </p:sp>
      <p:sp>
        <p:nvSpPr>
          <p:cNvPr id="4" name="Rechthoek 3"/>
          <p:cNvSpPr/>
          <p:nvPr/>
        </p:nvSpPr>
        <p:spPr>
          <a:xfrm>
            <a:off x="3240671" y="2039138"/>
            <a:ext cx="8610601" cy="3785652"/>
          </a:xfrm>
          <a:prstGeom prst="rect">
            <a:avLst/>
          </a:prstGeom>
        </p:spPr>
        <p:txBody>
          <a:bodyPr wrap="square">
            <a:spAutoFit/>
          </a:bodyPr>
          <a:lstStyle/>
          <a:p>
            <a:r>
              <a:rPr lang="nl-NL" sz="2000" dirty="0">
                <a:solidFill>
                  <a:srgbClr val="000000"/>
                </a:solidFill>
                <a:latin typeface="Trebuchet MS" panose="020B0603020202020204" pitchFamily="34" charset="0"/>
              </a:rPr>
              <a:t>Leren, informeren en samenwerken</a:t>
            </a:r>
          </a:p>
          <a:p>
            <a:endParaRPr lang="nl-NL" sz="2000" dirty="0">
              <a:solidFill>
                <a:srgbClr val="000000"/>
              </a:solidFill>
              <a:latin typeface="Trebuchet MS" panose="020B0603020202020204" pitchFamily="34" charset="0"/>
            </a:endParaRPr>
          </a:p>
          <a:p>
            <a:pPr marL="342900" indent="-342900">
              <a:buFont typeface="Arial" panose="020B0604020202020204" pitchFamily="34" charset="0"/>
              <a:buChar char="•"/>
            </a:pPr>
            <a:r>
              <a:rPr lang="nl-NL" sz="2000" dirty="0">
                <a:solidFill>
                  <a:srgbClr val="000000"/>
                </a:solidFill>
                <a:latin typeface="Trebuchet MS" panose="020B0603020202020204" pitchFamily="34" charset="0"/>
              </a:rPr>
              <a:t>Breng uw kennis up-to-date met de nieuwe hulpcontent </a:t>
            </a:r>
            <a:endParaRPr lang="nl-NL" sz="1600" dirty="0">
              <a:solidFill>
                <a:srgbClr val="000000"/>
              </a:solidFill>
              <a:latin typeface="Trebuchet MS" panose="020B0603020202020204" pitchFamily="34" charset="0"/>
            </a:endParaRPr>
          </a:p>
          <a:p>
            <a:pPr marL="342900" indent="-342900">
              <a:buFont typeface="Arial" panose="020B0604020202020204" pitchFamily="34" charset="0"/>
              <a:buChar char="•"/>
            </a:pPr>
            <a:r>
              <a:rPr lang="nl-NL" sz="2000" dirty="0">
                <a:solidFill>
                  <a:srgbClr val="000000"/>
                </a:solidFill>
                <a:latin typeface="Trebuchet MS" panose="020B0603020202020204" pitchFamily="34" charset="0"/>
              </a:rPr>
              <a:t>Test uw kennis met casussen en de zelftesten</a:t>
            </a:r>
          </a:p>
          <a:p>
            <a:pPr marL="342900" indent="-342900">
              <a:buFont typeface="Arial" panose="020B0604020202020204" pitchFamily="34" charset="0"/>
              <a:buChar char="•"/>
            </a:pPr>
            <a:r>
              <a:rPr lang="nl-NL" sz="2000" dirty="0">
                <a:solidFill>
                  <a:srgbClr val="000000"/>
                </a:solidFill>
                <a:latin typeface="Trebuchet MS" panose="020B0603020202020204" pitchFamily="34" charset="0"/>
              </a:rPr>
              <a:t>Blijf geïnformeerd via onze nieuwsvoorziening</a:t>
            </a:r>
          </a:p>
          <a:p>
            <a:pPr marL="342900" indent="-342900">
              <a:buFont typeface="Arial" panose="020B0604020202020204" pitchFamily="34" charset="0"/>
              <a:buChar char="•"/>
            </a:pPr>
            <a:r>
              <a:rPr lang="nl-NL" sz="2000" dirty="0">
                <a:solidFill>
                  <a:srgbClr val="000000"/>
                </a:solidFill>
                <a:latin typeface="Trebuchet MS" panose="020B0603020202020204" pitchFamily="34" charset="0"/>
              </a:rPr>
              <a:t>Breng eigen onderwerpen onder de aandacht binnen het netwerk</a:t>
            </a:r>
          </a:p>
          <a:p>
            <a:pPr marL="342900" indent="-342900">
              <a:buFont typeface="Arial" panose="020B0604020202020204" pitchFamily="34" charset="0"/>
              <a:buChar char="•"/>
            </a:pPr>
            <a:r>
              <a:rPr lang="nl-NL" sz="2000" dirty="0">
                <a:solidFill>
                  <a:srgbClr val="000000"/>
                </a:solidFill>
                <a:latin typeface="Trebuchet MS" panose="020B0603020202020204" pitchFamily="34" charset="0"/>
              </a:rPr>
              <a:t>Deel ervaringen en stel vragen aan elkaar via het forum Kennisnetwerk</a:t>
            </a:r>
            <a:endParaRPr lang="nl-NL" sz="1600" dirty="0">
              <a:solidFill>
                <a:srgbClr val="000000"/>
              </a:solidFill>
              <a:latin typeface="Trebuchet MS" panose="020B0603020202020204" pitchFamily="34" charset="0"/>
            </a:endParaRPr>
          </a:p>
          <a:p>
            <a:pPr marL="285750" indent="-285750">
              <a:buFont typeface="Arial" panose="020B0604020202020204" pitchFamily="34" charset="0"/>
              <a:buChar char="•"/>
            </a:pPr>
            <a:r>
              <a:rPr lang="nl-NL" sz="2000" dirty="0">
                <a:solidFill>
                  <a:srgbClr val="000000"/>
                </a:solidFill>
                <a:latin typeface="Trebuchet MS" panose="020B0603020202020204" pitchFamily="34" charset="0"/>
              </a:rPr>
              <a:t>Maak uw nieuwe account aan en profiteer van alle faciliteiten van Kennisnetwerk</a:t>
            </a:r>
          </a:p>
          <a:p>
            <a:endParaRPr lang="nl-NL" sz="2000" dirty="0">
              <a:solidFill>
                <a:srgbClr val="000000"/>
              </a:solidFill>
              <a:latin typeface="Trebuchet MS" panose="020B0603020202020204" pitchFamily="34" charset="0"/>
            </a:endParaRPr>
          </a:p>
          <a:p>
            <a:endParaRPr lang="nl-NL" sz="2000" dirty="0">
              <a:solidFill>
                <a:srgbClr val="000000"/>
              </a:solidFill>
              <a:latin typeface="Trebuchet MS" panose="020B0603020202020204" pitchFamily="34" charset="0"/>
            </a:endParaRPr>
          </a:p>
          <a:p>
            <a:endParaRPr lang="nl-NL" sz="2000" b="0" i="0" dirty="0">
              <a:solidFill>
                <a:srgbClr val="000000"/>
              </a:solidFill>
              <a:effectLst/>
              <a:latin typeface="Trebuchet MS" panose="020B0603020202020204" pitchFamily="34" charset="0"/>
            </a:endParaRPr>
          </a:p>
        </p:txBody>
      </p:sp>
      <p:pic>
        <p:nvPicPr>
          <p:cNvPr id="2" name="Afbeelding 1"/>
          <p:cNvPicPr>
            <a:picLocks noChangeAspect="1"/>
          </p:cNvPicPr>
          <p:nvPr/>
        </p:nvPicPr>
        <p:blipFill>
          <a:blip r:embed="rId4"/>
          <a:stretch>
            <a:fillRect/>
          </a:stretch>
        </p:blipFill>
        <p:spPr>
          <a:xfrm>
            <a:off x="438958" y="337117"/>
            <a:ext cx="2173613" cy="1419786"/>
          </a:xfrm>
          <a:prstGeom prst="rect">
            <a:avLst/>
          </a:prstGeom>
        </p:spPr>
      </p:pic>
    </p:spTree>
    <p:extLst>
      <p:ext uri="{BB962C8B-B14F-4D97-AF65-F5344CB8AC3E}">
        <p14:creationId xmlns:p14="http://schemas.microsoft.com/office/powerpoint/2010/main" val="269648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3"/>
          <a:stretch>
            <a:fillRect/>
          </a:stretch>
        </p:blipFill>
        <p:spPr>
          <a:xfrm>
            <a:off x="438958" y="6570388"/>
            <a:ext cx="6297714" cy="365792"/>
          </a:xfrm>
          <a:prstGeom prst="rect">
            <a:avLst/>
          </a:prstGeom>
        </p:spPr>
      </p:pic>
      <p:sp>
        <p:nvSpPr>
          <p:cNvPr id="8" name="Rechthoek 7"/>
          <p:cNvSpPr/>
          <p:nvPr/>
        </p:nvSpPr>
        <p:spPr>
          <a:xfrm>
            <a:off x="0" y="543516"/>
            <a:ext cx="12192000" cy="100698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400" dirty="0">
                <a:solidFill>
                  <a:schemeClr val="tx1"/>
                </a:solidFill>
                <a:latin typeface="Trebuchet MS" panose="020B0603020202020204" pitchFamily="34" charset="0"/>
              </a:rPr>
              <a:t>			   Kennisnetwerk</a:t>
            </a:r>
          </a:p>
        </p:txBody>
      </p:sp>
      <p:sp>
        <p:nvSpPr>
          <p:cNvPr id="10" name="Titel 1"/>
          <p:cNvSpPr txBox="1">
            <a:spLocks/>
          </p:cNvSpPr>
          <p:nvPr/>
        </p:nvSpPr>
        <p:spPr>
          <a:xfrm>
            <a:off x="2686845" y="696272"/>
            <a:ext cx="7862656" cy="6704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nl-NL" sz="4000" dirty="0">
              <a:latin typeface="Trebuchet MS" panose="020B0603020202020204" pitchFamily="34" charset="0"/>
            </a:endParaRPr>
          </a:p>
        </p:txBody>
      </p:sp>
      <p:sp>
        <p:nvSpPr>
          <p:cNvPr id="4" name="Rechthoek 3"/>
          <p:cNvSpPr/>
          <p:nvPr/>
        </p:nvSpPr>
        <p:spPr>
          <a:xfrm>
            <a:off x="3110658" y="2101534"/>
            <a:ext cx="8059711" cy="2862322"/>
          </a:xfrm>
          <a:prstGeom prst="rect">
            <a:avLst/>
          </a:prstGeom>
        </p:spPr>
        <p:txBody>
          <a:bodyPr wrap="square">
            <a:spAutoFit/>
          </a:bodyPr>
          <a:lstStyle/>
          <a:p>
            <a:r>
              <a:rPr lang="nl-NL" sz="2000" dirty="0">
                <a:solidFill>
                  <a:srgbClr val="000000"/>
                </a:solidFill>
                <a:latin typeface="Trebuchet MS" panose="020B0603020202020204" pitchFamily="34" charset="0"/>
              </a:rPr>
              <a:t>Een veilige omgeving voor alle gebruikers</a:t>
            </a:r>
          </a:p>
          <a:p>
            <a:r>
              <a:rPr lang="nl-NL" sz="2000" b="0" i="0" dirty="0">
                <a:solidFill>
                  <a:srgbClr val="000000"/>
                </a:solidFill>
                <a:effectLst/>
                <a:latin typeface="Trebuchet MS" panose="020B0603020202020204" pitchFamily="34" charset="0"/>
              </a:rPr>
              <a:t>Kennisnetwerk </a:t>
            </a:r>
            <a:r>
              <a:rPr lang="nl-NL" sz="2000" dirty="0">
                <a:solidFill>
                  <a:srgbClr val="000000"/>
                </a:solidFill>
                <a:latin typeface="Trebuchet MS" panose="020B0603020202020204" pitchFamily="34" charset="0"/>
              </a:rPr>
              <a:t>is</a:t>
            </a:r>
            <a:r>
              <a:rPr lang="nl-NL" sz="2000" b="0" i="0" dirty="0">
                <a:solidFill>
                  <a:srgbClr val="000000"/>
                </a:solidFill>
                <a:effectLst/>
                <a:latin typeface="Trebuchet MS" panose="020B0603020202020204" pitchFamily="34" charset="0"/>
              </a:rPr>
              <a:t> voor iedereen vrij toegankelijk. Voor sommige functionaliteiten moet met DigiD worden ingelogd, met een verhoogd veiligheidsniveau. </a:t>
            </a:r>
            <a:r>
              <a:rPr lang="nl-NL" sz="2000" dirty="0">
                <a:solidFill>
                  <a:srgbClr val="000000"/>
                </a:solidFill>
                <a:latin typeface="Trebuchet MS" panose="020B0603020202020204" pitchFamily="34" charset="0"/>
              </a:rPr>
              <a:t>Hiervoor moet iedere gebruiker een account aanmaken. </a:t>
            </a:r>
          </a:p>
          <a:p>
            <a:r>
              <a:rPr lang="nl-NL" sz="2000" dirty="0">
                <a:solidFill>
                  <a:srgbClr val="000000"/>
                </a:solidFill>
                <a:latin typeface="Trebuchet MS" panose="020B0603020202020204" pitchFamily="34" charset="0"/>
              </a:rPr>
              <a:t>Als u niet bent ingelogd kunt u alle taken in de hulpcontent, de nieuwsartikelen en de forumbijdragen lezen. </a:t>
            </a:r>
          </a:p>
          <a:p>
            <a:r>
              <a:rPr lang="nl-NL" sz="2000" b="0" i="0" dirty="0">
                <a:solidFill>
                  <a:srgbClr val="000000"/>
                </a:solidFill>
                <a:effectLst/>
                <a:latin typeface="Trebuchet MS" panose="020B0603020202020204" pitchFamily="34" charset="0"/>
              </a:rPr>
              <a:t>Wilt u casuïstiek</a:t>
            </a:r>
            <a:r>
              <a:rPr lang="nl-NL" sz="2000" dirty="0">
                <a:solidFill>
                  <a:srgbClr val="000000"/>
                </a:solidFill>
                <a:latin typeface="Trebuchet MS" panose="020B0603020202020204" pitchFamily="34" charset="0"/>
              </a:rPr>
              <a:t> en zelftesten maken, of actief deelnemen aan het forum? Dan moet u eerst inloggen. </a:t>
            </a:r>
            <a:endParaRPr lang="nl-NL" sz="2000" b="0" i="0" dirty="0">
              <a:solidFill>
                <a:srgbClr val="000000"/>
              </a:solidFill>
              <a:effectLst/>
              <a:latin typeface="Trebuchet MS" panose="020B0603020202020204" pitchFamily="34" charset="0"/>
            </a:endParaRPr>
          </a:p>
        </p:txBody>
      </p:sp>
      <p:pic>
        <p:nvPicPr>
          <p:cNvPr id="2" name="Afbeelding 1"/>
          <p:cNvPicPr>
            <a:picLocks noChangeAspect="1"/>
          </p:cNvPicPr>
          <p:nvPr/>
        </p:nvPicPr>
        <p:blipFill>
          <a:blip r:embed="rId4"/>
          <a:stretch>
            <a:fillRect/>
          </a:stretch>
        </p:blipFill>
        <p:spPr>
          <a:xfrm>
            <a:off x="438958" y="337117"/>
            <a:ext cx="2173613" cy="1419786"/>
          </a:xfrm>
          <a:prstGeom prst="rect">
            <a:avLst/>
          </a:prstGeom>
        </p:spPr>
      </p:pic>
    </p:spTree>
    <p:extLst>
      <p:ext uri="{BB962C8B-B14F-4D97-AF65-F5344CB8AC3E}">
        <p14:creationId xmlns:p14="http://schemas.microsoft.com/office/powerpoint/2010/main" val="361489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1">
            <a:extLst>
              <a:ext uri="{FF2B5EF4-FFF2-40B4-BE49-F238E27FC236}">
                <a16:creationId xmlns:a16="http://schemas.microsoft.com/office/drawing/2014/main" id="{7ADAD73F-0D97-43AF-804C-C62FA15163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814" b="29203"/>
          <a:stretch/>
        </p:blipFill>
        <p:spPr>
          <a:xfrm>
            <a:off x="-1" y="955460"/>
            <a:ext cx="12191999" cy="5820228"/>
          </a:xfrm>
          <a:prstGeom prst="rect">
            <a:avLst/>
          </a:prstGeom>
        </p:spPr>
      </p:pic>
      <p:sp>
        <p:nvSpPr>
          <p:cNvPr id="6" name="Titel 1">
            <a:extLst>
              <a:ext uri="{FF2B5EF4-FFF2-40B4-BE49-F238E27FC236}">
                <a16:creationId xmlns:a16="http://schemas.microsoft.com/office/drawing/2014/main" id="{5A817E7D-C843-4573-B4A9-CCCD5FFFFEA8}"/>
              </a:ext>
            </a:extLst>
          </p:cNvPr>
          <p:cNvSpPr txBox="1">
            <a:spLocks/>
          </p:cNvSpPr>
          <p:nvPr/>
        </p:nvSpPr>
        <p:spPr bwMode="auto">
          <a:xfrm>
            <a:off x="1048938" y="82312"/>
            <a:ext cx="10094119" cy="712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67">
                <a:solidFill>
                  <a:srgbClr val="42145F"/>
                </a:solidFill>
                <a:latin typeface="+mj-lt"/>
                <a:ea typeface="ＭＳ Ｐゴシック" charset="-128"/>
                <a:cs typeface="ＭＳ Ｐゴシック" charset="-128"/>
              </a:defRPr>
            </a:lvl1pPr>
            <a:lvl2pPr algn="l" rtl="0" eaLnBrk="0" fontAlgn="base" hangingPunct="0">
              <a:spcBef>
                <a:spcPct val="0"/>
              </a:spcBef>
              <a:spcAft>
                <a:spcPct val="0"/>
              </a:spcAft>
              <a:defRPr sz="3467">
                <a:solidFill>
                  <a:srgbClr val="42145F"/>
                </a:solidFill>
                <a:latin typeface="Verdana" pitchFamily="1" charset="0"/>
                <a:ea typeface="ＭＳ Ｐゴシック" charset="-128"/>
                <a:cs typeface="ＭＳ Ｐゴシック" charset="-128"/>
              </a:defRPr>
            </a:lvl2pPr>
            <a:lvl3pPr algn="l" rtl="0" eaLnBrk="0" fontAlgn="base" hangingPunct="0">
              <a:spcBef>
                <a:spcPct val="0"/>
              </a:spcBef>
              <a:spcAft>
                <a:spcPct val="0"/>
              </a:spcAft>
              <a:defRPr sz="3467">
                <a:solidFill>
                  <a:srgbClr val="42145F"/>
                </a:solidFill>
                <a:latin typeface="Verdana" pitchFamily="1" charset="0"/>
                <a:ea typeface="ＭＳ Ｐゴシック" charset="-128"/>
                <a:cs typeface="ＭＳ Ｐゴシック" charset="-128"/>
              </a:defRPr>
            </a:lvl3pPr>
            <a:lvl4pPr algn="l" rtl="0" eaLnBrk="0" fontAlgn="base" hangingPunct="0">
              <a:spcBef>
                <a:spcPct val="0"/>
              </a:spcBef>
              <a:spcAft>
                <a:spcPct val="0"/>
              </a:spcAft>
              <a:defRPr sz="3467">
                <a:solidFill>
                  <a:srgbClr val="42145F"/>
                </a:solidFill>
                <a:latin typeface="Verdana" pitchFamily="1" charset="0"/>
                <a:ea typeface="ＭＳ Ｐゴシック" charset="-128"/>
                <a:cs typeface="ＭＳ Ｐゴシック" charset="-128"/>
              </a:defRPr>
            </a:lvl4pPr>
            <a:lvl5pPr algn="l" rtl="0" eaLnBrk="0" fontAlgn="base" hangingPunct="0">
              <a:spcBef>
                <a:spcPct val="0"/>
              </a:spcBef>
              <a:spcAft>
                <a:spcPct val="0"/>
              </a:spcAft>
              <a:defRPr sz="3467">
                <a:solidFill>
                  <a:srgbClr val="42145F"/>
                </a:solidFill>
                <a:latin typeface="Verdana" pitchFamily="1" charset="0"/>
                <a:ea typeface="ＭＳ Ｐゴシック" charset="-128"/>
                <a:cs typeface="ＭＳ Ｐゴシック" charset="-128"/>
              </a:defRPr>
            </a:lvl5pPr>
            <a:lvl6pPr marL="609585" algn="l" rtl="0" eaLnBrk="0" fontAlgn="base" hangingPunct="0">
              <a:spcBef>
                <a:spcPct val="0"/>
              </a:spcBef>
              <a:spcAft>
                <a:spcPct val="0"/>
              </a:spcAft>
              <a:defRPr sz="3467">
                <a:solidFill>
                  <a:srgbClr val="A90061"/>
                </a:solidFill>
                <a:latin typeface="Verdana" pitchFamily="1" charset="0"/>
              </a:defRPr>
            </a:lvl6pPr>
            <a:lvl7pPr marL="1219170" algn="l" rtl="0" eaLnBrk="0" fontAlgn="base" hangingPunct="0">
              <a:spcBef>
                <a:spcPct val="0"/>
              </a:spcBef>
              <a:spcAft>
                <a:spcPct val="0"/>
              </a:spcAft>
              <a:defRPr sz="3467">
                <a:solidFill>
                  <a:srgbClr val="A90061"/>
                </a:solidFill>
                <a:latin typeface="Verdana" pitchFamily="1" charset="0"/>
              </a:defRPr>
            </a:lvl7pPr>
            <a:lvl8pPr marL="1828754" algn="l" rtl="0" eaLnBrk="0" fontAlgn="base" hangingPunct="0">
              <a:spcBef>
                <a:spcPct val="0"/>
              </a:spcBef>
              <a:spcAft>
                <a:spcPct val="0"/>
              </a:spcAft>
              <a:defRPr sz="3467">
                <a:solidFill>
                  <a:srgbClr val="A90061"/>
                </a:solidFill>
                <a:latin typeface="Verdana" pitchFamily="1" charset="0"/>
              </a:defRPr>
            </a:lvl8pPr>
            <a:lvl9pPr marL="2438339" algn="l" rtl="0" eaLnBrk="0" fontAlgn="base" hangingPunct="0">
              <a:spcBef>
                <a:spcPct val="0"/>
              </a:spcBef>
              <a:spcAft>
                <a:spcPct val="0"/>
              </a:spcAft>
              <a:defRPr sz="3467">
                <a:solidFill>
                  <a:srgbClr val="A90061"/>
                </a:solidFill>
                <a:latin typeface="Verdana" pitchFamily="1" charset="0"/>
              </a:defRPr>
            </a:lvl9pPr>
          </a:lstStyle>
          <a:p>
            <a:r>
              <a:rPr lang="nl-NL" sz="3200" kern="0" dirty="0">
                <a:solidFill>
                  <a:srgbClr val="A90061"/>
                </a:solidFill>
                <a:latin typeface="+mn-lt"/>
              </a:rPr>
              <a:t>Het Kennisnetwerk: Inloggen of aanmaken van een account</a:t>
            </a:r>
            <a:endParaRPr lang="nl-NL" sz="2800" kern="0" dirty="0">
              <a:latin typeface="+mn-lt"/>
            </a:endParaRPr>
          </a:p>
        </p:txBody>
      </p:sp>
      <p:pic>
        <p:nvPicPr>
          <p:cNvPr id="2" name="Afbeelding 1"/>
          <p:cNvPicPr>
            <a:picLocks noChangeAspect="1"/>
          </p:cNvPicPr>
          <p:nvPr/>
        </p:nvPicPr>
        <p:blipFill>
          <a:blip r:embed="rId4"/>
          <a:stretch>
            <a:fillRect/>
          </a:stretch>
        </p:blipFill>
        <p:spPr>
          <a:xfrm>
            <a:off x="286239" y="6592792"/>
            <a:ext cx="6297714" cy="365792"/>
          </a:xfrm>
          <a:prstGeom prst="rect">
            <a:avLst/>
          </a:prstGeom>
        </p:spPr>
      </p:pic>
    </p:spTree>
    <p:extLst>
      <p:ext uri="{BB962C8B-B14F-4D97-AF65-F5344CB8AC3E}">
        <p14:creationId xmlns:p14="http://schemas.microsoft.com/office/powerpoint/2010/main" val="3728168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4539C60-35A7-9196-BB01-D0E36A632976}"/>
              </a:ext>
            </a:extLst>
          </p:cNvPr>
          <p:cNvPicPr>
            <a:picLocks noChangeAspect="1"/>
          </p:cNvPicPr>
          <p:nvPr/>
        </p:nvPicPr>
        <p:blipFill>
          <a:blip r:embed="rId3"/>
          <a:stretch>
            <a:fillRect/>
          </a:stretch>
        </p:blipFill>
        <p:spPr>
          <a:xfrm>
            <a:off x="2706011" y="238124"/>
            <a:ext cx="2727049" cy="5572125"/>
          </a:xfrm>
          <a:prstGeom prst="rect">
            <a:avLst/>
          </a:prstGeom>
        </p:spPr>
      </p:pic>
      <p:pic>
        <p:nvPicPr>
          <p:cNvPr id="6" name="Afbeelding 5">
            <a:extLst>
              <a:ext uri="{FF2B5EF4-FFF2-40B4-BE49-F238E27FC236}">
                <a16:creationId xmlns:a16="http://schemas.microsoft.com/office/drawing/2014/main" id="{A6A85B8E-24CD-E74A-2C6D-CD1F000C5ED9}"/>
              </a:ext>
            </a:extLst>
          </p:cNvPr>
          <p:cNvPicPr>
            <a:picLocks noChangeAspect="1"/>
          </p:cNvPicPr>
          <p:nvPr/>
        </p:nvPicPr>
        <p:blipFill>
          <a:blip r:embed="rId4"/>
          <a:stretch>
            <a:fillRect/>
          </a:stretch>
        </p:blipFill>
        <p:spPr>
          <a:xfrm>
            <a:off x="6758942" y="238124"/>
            <a:ext cx="2836204" cy="5437147"/>
          </a:xfrm>
          <a:prstGeom prst="rect">
            <a:avLst/>
          </a:prstGeom>
        </p:spPr>
      </p:pic>
      <p:sp>
        <p:nvSpPr>
          <p:cNvPr id="7" name="Pijl: rechts 6">
            <a:extLst>
              <a:ext uri="{FF2B5EF4-FFF2-40B4-BE49-F238E27FC236}">
                <a16:creationId xmlns:a16="http://schemas.microsoft.com/office/drawing/2014/main" id="{B79C2505-C545-36AD-3186-BB016CD2012B}"/>
              </a:ext>
            </a:extLst>
          </p:cNvPr>
          <p:cNvSpPr/>
          <p:nvPr/>
        </p:nvSpPr>
        <p:spPr>
          <a:xfrm>
            <a:off x="5579533" y="2827867"/>
            <a:ext cx="812800" cy="2455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530403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8BB538-4D14-4E00-9E68-4968A5F513EF}"/>
              </a:ext>
            </a:extLst>
          </p:cNvPr>
          <p:cNvGrpSpPr/>
          <p:nvPr/>
        </p:nvGrpSpPr>
        <p:grpSpPr>
          <a:xfrm>
            <a:off x="384656" y="-1"/>
            <a:ext cx="12512329" cy="6858001"/>
            <a:chOff x="384656" y="-1"/>
            <a:chExt cx="12512329" cy="6858001"/>
          </a:xfrm>
        </p:grpSpPr>
        <p:pic>
          <p:nvPicPr>
            <p:cNvPr id="2" name="Afbeelding 6">
              <a:extLst>
                <a:ext uri="{FF2B5EF4-FFF2-40B4-BE49-F238E27FC236}">
                  <a16:creationId xmlns:a16="http://schemas.microsoft.com/office/drawing/2014/main" id="{17E438B4-AF40-43ED-A28F-F22FAE22F8BE}"/>
                </a:ext>
              </a:extLst>
            </p:cNvPr>
            <p:cNvPicPr>
              <a:picLocks noChangeAspect="1"/>
            </p:cNvPicPr>
            <p:nvPr/>
          </p:nvPicPr>
          <p:blipFill rotWithShape="1">
            <a:blip r:embed="rId3"/>
            <a:srcRect t="18798" b="8608"/>
            <a:stretch/>
          </p:blipFill>
          <p:spPr>
            <a:xfrm>
              <a:off x="384656" y="-1"/>
              <a:ext cx="12512329" cy="6858001"/>
            </a:xfrm>
            <a:prstGeom prst="rect">
              <a:avLst/>
            </a:prstGeom>
          </p:spPr>
        </p:pic>
        <p:sp>
          <p:nvSpPr>
            <p:cNvPr id="5" name="Rectangle 4">
              <a:extLst>
                <a:ext uri="{FF2B5EF4-FFF2-40B4-BE49-F238E27FC236}">
                  <a16:creationId xmlns:a16="http://schemas.microsoft.com/office/drawing/2014/main" id="{0A835400-BCE9-40AF-B4F3-2C14CF2383E7}"/>
                </a:ext>
              </a:extLst>
            </p:cNvPr>
            <p:cNvSpPr/>
            <p:nvPr/>
          </p:nvSpPr>
          <p:spPr>
            <a:xfrm>
              <a:off x="2907240" y="4241800"/>
              <a:ext cx="995893" cy="147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pSp>
      <p:pic>
        <p:nvPicPr>
          <p:cNvPr id="3" name="Afbeelding 2"/>
          <p:cNvPicPr>
            <a:picLocks noChangeAspect="1"/>
          </p:cNvPicPr>
          <p:nvPr/>
        </p:nvPicPr>
        <p:blipFill>
          <a:blip r:embed="rId4"/>
          <a:stretch>
            <a:fillRect/>
          </a:stretch>
        </p:blipFill>
        <p:spPr>
          <a:xfrm>
            <a:off x="505695" y="6492208"/>
            <a:ext cx="6297714" cy="365792"/>
          </a:xfrm>
          <a:prstGeom prst="rect">
            <a:avLst/>
          </a:prstGeom>
        </p:spPr>
      </p:pic>
    </p:spTree>
    <p:extLst>
      <p:ext uri="{BB962C8B-B14F-4D97-AF65-F5344CB8AC3E}">
        <p14:creationId xmlns:p14="http://schemas.microsoft.com/office/powerpoint/2010/main" val="3976342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7">
            <a:extLst>
              <a:ext uri="{FF2B5EF4-FFF2-40B4-BE49-F238E27FC236}">
                <a16:creationId xmlns:a16="http://schemas.microsoft.com/office/drawing/2014/main" id="{3F4690F7-2BFB-46F9-B75D-6535E5433A4C}"/>
              </a:ext>
            </a:extLst>
          </p:cNvPr>
          <p:cNvPicPr>
            <a:picLocks noChangeAspect="1"/>
          </p:cNvPicPr>
          <p:nvPr/>
        </p:nvPicPr>
        <p:blipFill rotWithShape="1">
          <a:blip r:embed="rId3"/>
          <a:srcRect l="5772" t="2543" r="7534" b="24554"/>
          <a:stretch/>
        </p:blipFill>
        <p:spPr>
          <a:xfrm>
            <a:off x="1" y="0"/>
            <a:ext cx="12192000" cy="7199086"/>
          </a:xfrm>
          <a:prstGeom prst="rect">
            <a:avLst/>
          </a:prstGeom>
        </p:spPr>
      </p:pic>
      <p:pic>
        <p:nvPicPr>
          <p:cNvPr id="2" name="Afbeelding 1"/>
          <p:cNvPicPr>
            <a:picLocks noChangeAspect="1"/>
          </p:cNvPicPr>
          <p:nvPr/>
        </p:nvPicPr>
        <p:blipFill>
          <a:blip r:embed="rId4"/>
          <a:stretch>
            <a:fillRect/>
          </a:stretch>
        </p:blipFill>
        <p:spPr>
          <a:xfrm>
            <a:off x="228601" y="6675104"/>
            <a:ext cx="6297714" cy="365792"/>
          </a:xfrm>
          <a:prstGeom prst="rect">
            <a:avLst/>
          </a:prstGeom>
        </p:spPr>
      </p:pic>
    </p:spTree>
    <p:extLst>
      <p:ext uri="{BB962C8B-B14F-4D97-AF65-F5344CB8AC3E}">
        <p14:creationId xmlns:p14="http://schemas.microsoft.com/office/powerpoint/2010/main" val="24798878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3"/>
          <a:stretch>
            <a:fillRect/>
          </a:stretch>
        </p:blipFill>
        <p:spPr>
          <a:xfrm>
            <a:off x="438958" y="6570388"/>
            <a:ext cx="6297714" cy="365792"/>
          </a:xfrm>
          <a:prstGeom prst="rect">
            <a:avLst/>
          </a:prstGeom>
        </p:spPr>
      </p:pic>
      <p:sp>
        <p:nvSpPr>
          <p:cNvPr id="8" name="Rechthoek 7"/>
          <p:cNvSpPr/>
          <p:nvPr/>
        </p:nvSpPr>
        <p:spPr>
          <a:xfrm>
            <a:off x="0" y="543516"/>
            <a:ext cx="12192000" cy="100698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400" dirty="0">
                <a:solidFill>
                  <a:schemeClr val="tx1"/>
                </a:solidFill>
                <a:latin typeface="Trebuchet MS" panose="020B0603020202020204" pitchFamily="34" charset="0"/>
              </a:rPr>
              <a:t>			</a:t>
            </a:r>
            <a:r>
              <a:rPr lang="nl-NL" sz="3400" dirty="0" err="1">
                <a:solidFill>
                  <a:schemeClr val="tx1"/>
                </a:solidFill>
                <a:latin typeface="Trebuchet MS" panose="020B0603020202020204" pitchFamily="34" charset="0"/>
              </a:rPr>
              <a:t>DigiD</a:t>
            </a:r>
            <a:r>
              <a:rPr lang="nl-NL" sz="3400" dirty="0">
                <a:solidFill>
                  <a:schemeClr val="tx1"/>
                </a:solidFill>
                <a:latin typeface="Trebuchet MS" panose="020B0603020202020204" pitchFamily="34" charset="0"/>
              </a:rPr>
              <a:t> app en machtigen</a:t>
            </a:r>
          </a:p>
        </p:txBody>
      </p:sp>
      <p:sp>
        <p:nvSpPr>
          <p:cNvPr id="10" name="Titel 1"/>
          <p:cNvSpPr txBox="1">
            <a:spLocks/>
          </p:cNvSpPr>
          <p:nvPr/>
        </p:nvSpPr>
        <p:spPr>
          <a:xfrm>
            <a:off x="2686845" y="696272"/>
            <a:ext cx="7862656" cy="6704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nl-NL" sz="4000" dirty="0">
              <a:latin typeface="Trebuchet MS" panose="020B0603020202020204" pitchFamily="34" charset="0"/>
            </a:endParaRPr>
          </a:p>
        </p:txBody>
      </p:sp>
      <p:pic>
        <p:nvPicPr>
          <p:cNvPr id="2" name="Afbeelding 1"/>
          <p:cNvPicPr>
            <a:picLocks noChangeAspect="1"/>
          </p:cNvPicPr>
          <p:nvPr/>
        </p:nvPicPr>
        <p:blipFill>
          <a:blip r:embed="rId4"/>
          <a:stretch>
            <a:fillRect/>
          </a:stretch>
        </p:blipFill>
        <p:spPr>
          <a:xfrm>
            <a:off x="438958" y="337117"/>
            <a:ext cx="2173613" cy="1419786"/>
          </a:xfrm>
          <a:prstGeom prst="rect">
            <a:avLst/>
          </a:prstGeom>
        </p:spPr>
      </p:pic>
      <p:pic>
        <p:nvPicPr>
          <p:cNvPr id="9" name="Picture 2" descr="Gerelateerde afbeeldi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958" y="1963302"/>
            <a:ext cx="5520281" cy="36730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3" name="Picture 4" descr="Afbeeldingsresultaat voor app berichtenbox">
            <a:hlinkClick r:id="rId5"/>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22230" y="1963302"/>
            <a:ext cx="5564154" cy="35975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 name="Rechthoek 13"/>
          <p:cNvSpPr/>
          <p:nvPr/>
        </p:nvSpPr>
        <p:spPr>
          <a:xfrm>
            <a:off x="3415392" y="5903328"/>
            <a:ext cx="5361215" cy="400110"/>
          </a:xfrm>
          <a:prstGeom prst="rect">
            <a:avLst/>
          </a:prstGeom>
        </p:spPr>
        <p:txBody>
          <a:bodyPr wrap="square">
            <a:spAutoFit/>
          </a:bodyPr>
          <a:lstStyle/>
          <a:p>
            <a:r>
              <a:rPr lang="nl-NL" sz="2000" dirty="0">
                <a:solidFill>
                  <a:srgbClr val="000000"/>
                </a:solidFill>
                <a:latin typeface="Trebuchet MS" panose="020B0603020202020204" pitchFamily="34" charset="0"/>
              </a:rPr>
              <a:t>Voor snel en efficiënt inloggen en informeren</a:t>
            </a:r>
          </a:p>
        </p:txBody>
      </p:sp>
    </p:spTree>
    <p:extLst>
      <p:ext uri="{BB962C8B-B14F-4D97-AF65-F5344CB8AC3E}">
        <p14:creationId xmlns:p14="http://schemas.microsoft.com/office/powerpoint/2010/main" val="290056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3"/>
          <a:stretch>
            <a:fillRect/>
          </a:stretch>
        </p:blipFill>
        <p:spPr>
          <a:xfrm>
            <a:off x="438958" y="6570388"/>
            <a:ext cx="6297714" cy="365792"/>
          </a:xfrm>
          <a:prstGeom prst="rect">
            <a:avLst/>
          </a:prstGeom>
        </p:spPr>
      </p:pic>
      <p:sp>
        <p:nvSpPr>
          <p:cNvPr id="8" name="Rechthoek 7"/>
          <p:cNvSpPr/>
          <p:nvPr/>
        </p:nvSpPr>
        <p:spPr>
          <a:xfrm>
            <a:off x="0" y="543516"/>
            <a:ext cx="12192000" cy="100698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400" dirty="0">
                <a:solidFill>
                  <a:schemeClr val="tx1"/>
                </a:solidFill>
                <a:latin typeface="Trebuchet MS" panose="020B0603020202020204" pitchFamily="34" charset="0"/>
              </a:rPr>
              <a:t>			Machtigen en E-Herkenning</a:t>
            </a:r>
          </a:p>
        </p:txBody>
      </p:sp>
      <p:sp>
        <p:nvSpPr>
          <p:cNvPr id="10" name="Titel 1"/>
          <p:cNvSpPr txBox="1">
            <a:spLocks/>
          </p:cNvSpPr>
          <p:nvPr/>
        </p:nvSpPr>
        <p:spPr>
          <a:xfrm>
            <a:off x="2686845" y="696272"/>
            <a:ext cx="7862656" cy="6704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nl-NL" sz="4000" dirty="0">
              <a:latin typeface="Trebuchet MS" panose="020B0603020202020204" pitchFamily="34" charset="0"/>
            </a:endParaRPr>
          </a:p>
        </p:txBody>
      </p:sp>
      <p:pic>
        <p:nvPicPr>
          <p:cNvPr id="2" name="Afbeelding 1"/>
          <p:cNvPicPr>
            <a:picLocks noChangeAspect="1"/>
          </p:cNvPicPr>
          <p:nvPr/>
        </p:nvPicPr>
        <p:blipFill>
          <a:blip r:embed="rId4"/>
          <a:stretch>
            <a:fillRect/>
          </a:stretch>
        </p:blipFill>
        <p:spPr>
          <a:xfrm>
            <a:off x="438958" y="337117"/>
            <a:ext cx="2173613" cy="1419786"/>
          </a:xfrm>
          <a:prstGeom prst="rect">
            <a:avLst/>
          </a:prstGeom>
        </p:spPr>
      </p:pic>
      <p:sp>
        <p:nvSpPr>
          <p:cNvPr id="14" name="Rechthoek 13"/>
          <p:cNvSpPr/>
          <p:nvPr/>
        </p:nvSpPr>
        <p:spPr>
          <a:xfrm>
            <a:off x="3824188" y="5122680"/>
            <a:ext cx="4543620" cy="1323439"/>
          </a:xfrm>
          <a:prstGeom prst="rect">
            <a:avLst/>
          </a:prstGeom>
        </p:spPr>
        <p:txBody>
          <a:bodyPr wrap="square">
            <a:spAutoFit/>
          </a:bodyPr>
          <a:lstStyle/>
          <a:p>
            <a:pPr algn="ctr"/>
            <a:r>
              <a:rPr lang="nl-NL" sz="2000" dirty="0">
                <a:solidFill>
                  <a:srgbClr val="000000"/>
                </a:solidFill>
                <a:latin typeface="Trebuchet MS" panose="020B0603020202020204" pitchFamily="34" charset="0"/>
              </a:rPr>
              <a:t>Laat u machtigen</a:t>
            </a:r>
          </a:p>
          <a:p>
            <a:pPr algn="ctr"/>
            <a:r>
              <a:rPr lang="nl-NL" sz="2000" dirty="0">
                <a:solidFill>
                  <a:srgbClr val="000000"/>
                </a:solidFill>
                <a:latin typeface="Trebuchet MS" panose="020B0603020202020204" pitchFamily="34" charset="0"/>
              </a:rPr>
              <a:t>Help een ander veilig en gemakkelijk</a:t>
            </a:r>
          </a:p>
          <a:p>
            <a:pPr algn="ctr"/>
            <a:endParaRPr lang="nl-NL" sz="2000" dirty="0">
              <a:solidFill>
                <a:srgbClr val="000000"/>
              </a:solidFill>
              <a:latin typeface="Trebuchet MS" panose="020B0603020202020204" pitchFamily="34" charset="0"/>
            </a:endParaRPr>
          </a:p>
          <a:p>
            <a:pPr algn="ctr"/>
            <a:r>
              <a:rPr lang="nl-NL" sz="2000" dirty="0">
                <a:solidFill>
                  <a:srgbClr val="000000"/>
                </a:solidFill>
                <a:latin typeface="Trebuchet MS" panose="020B0603020202020204" pitchFamily="34" charset="0"/>
                <a:hlinkClick r:id="rId5"/>
              </a:rPr>
              <a:t>Download het stappenplan </a:t>
            </a:r>
            <a:endParaRPr lang="nl-NL" sz="2000" dirty="0">
              <a:solidFill>
                <a:srgbClr val="000000"/>
              </a:solidFill>
              <a:latin typeface="Trebuchet MS" panose="020B0603020202020204" pitchFamily="34" charset="0"/>
            </a:endParaRPr>
          </a:p>
        </p:txBody>
      </p:sp>
      <p:pic>
        <p:nvPicPr>
          <p:cNvPr id="12" name="Afbeelding 11">
            <a:hlinkClick r:id="rId6"/>
          </p:cNvPr>
          <p:cNvPicPr>
            <a:picLocks noChangeAspect="1"/>
          </p:cNvPicPr>
          <p:nvPr/>
        </p:nvPicPr>
        <p:blipFill>
          <a:blip r:embed="rId7"/>
          <a:stretch>
            <a:fillRect/>
          </a:stretch>
        </p:blipFill>
        <p:spPr>
          <a:xfrm>
            <a:off x="872000" y="2339520"/>
            <a:ext cx="3463922" cy="22868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Afbeelding 14">
            <a:hlinkClick r:id="rId8"/>
          </p:cNvPr>
          <p:cNvPicPr>
            <a:picLocks noChangeAspect="1"/>
          </p:cNvPicPr>
          <p:nvPr/>
        </p:nvPicPr>
        <p:blipFill>
          <a:blip r:embed="rId9"/>
          <a:stretch>
            <a:fillRect/>
          </a:stretch>
        </p:blipFill>
        <p:spPr>
          <a:xfrm>
            <a:off x="7856075" y="2339519"/>
            <a:ext cx="3842322" cy="22868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Afbeelding 15">
            <a:hlinkClick r:id="rId10"/>
          </p:cNvPr>
          <p:cNvPicPr>
            <a:picLocks noChangeAspect="1"/>
          </p:cNvPicPr>
          <p:nvPr/>
        </p:nvPicPr>
        <p:blipFill>
          <a:blip r:embed="rId11"/>
          <a:stretch>
            <a:fillRect/>
          </a:stretch>
        </p:blipFill>
        <p:spPr>
          <a:xfrm>
            <a:off x="5223593" y="2340321"/>
            <a:ext cx="1744811" cy="2286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8814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3"/>
          <a:stretch>
            <a:fillRect/>
          </a:stretch>
        </p:blipFill>
        <p:spPr>
          <a:xfrm>
            <a:off x="438958" y="6570388"/>
            <a:ext cx="6297714" cy="365792"/>
          </a:xfrm>
          <a:prstGeom prst="rect">
            <a:avLst/>
          </a:prstGeom>
        </p:spPr>
      </p:pic>
      <p:sp>
        <p:nvSpPr>
          <p:cNvPr id="8" name="Rechthoek 7"/>
          <p:cNvSpPr/>
          <p:nvPr/>
        </p:nvSpPr>
        <p:spPr>
          <a:xfrm>
            <a:off x="0" y="543516"/>
            <a:ext cx="12192000" cy="100698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7"/>
            <a:r>
              <a:rPr lang="nl-NL" sz="3400" dirty="0">
                <a:solidFill>
                  <a:schemeClr val="tx1"/>
                </a:solidFill>
                <a:latin typeface="Trebuchet MS" panose="020B0603020202020204" pitchFamily="34" charset="0"/>
              </a:rPr>
              <a:t>Nabestaandenmachtiging</a:t>
            </a:r>
          </a:p>
        </p:txBody>
      </p:sp>
      <p:sp>
        <p:nvSpPr>
          <p:cNvPr id="10" name="Titel 1"/>
          <p:cNvSpPr txBox="1">
            <a:spLocks/>
          </p:cNvSpPr>
          <p:nvPr/>
        </p:nvSpPr>
        <p:spPr>
          <a:xfrm>
            <a:off x="2686845" y="696272"/>
            <a:ext cx="7862656" cy="6704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nl-NL" sz="4000" dirty="0">
              <a:latin typeface="Trebuchet MS" panose="020B0603020202020204" pitchFamily="34" charset="0"/>
            </a:endParaRPr>
          </a:p>
        </p:txBody>
      </p:sp>
      <p:pic>
        <p:nvPicPr>
          <p:cNvPr id="2" name="Afbeelding 1"/>
          <p:cNvPicPr>
            <a:picLocks noChangeAspect="1"/>
          </p:cNvPicPr>
          <p:nvPr/>
        </p:nvPicPr>
        <p:blipFill>
          <a:blip r:embed="rId4"/>
          <a:stretch>
            <a:fillRect/>
          </a:stretch>
        </p:blipFill>
        <p:spPr>
          <a:xfrm>
            <a:off x="438958" y="337117"/>
            <a:ext cx="2173613" cy="1419786"/>
          </a:xfrm>
          <a:prstGeom prst="rect">
            <a:avLst/>
          </a:prstGeom>
        </p:spPr>
      </p:pic>
      <p:sp>
        <p:nvSpPr>
          <p:cNvPr id="3" name="Rechthoek 2"/>
          <p:cNvSpPr/>
          <p:nvPr/>
        </p:nvSpPr>
        <p:spPr>
          <a:xfrm>
            <a:off x="3247072" y="1756903"/>
            <a:ext cx="8050491" cy="4960269"/>
          </a:xfrm>
          <a:prstGeom prst="rect">
            <a:avLst/>
          </a:prstGeom>
        </p:spPr>
        <p:txBody>
          <a:bodyPr wrap="square">
            <a:spAutoFit/>
          </a:bodyPr>
          <a:lstStyle/>
          <a:p>
            <a:endParaRPr lang="nl-NL" sz="2000" dirty="0">
              <a:solidFill>
                <a:srgbClr val="000000"/>
              </a:solidFill>
              <a:latin typeface="Trebuchet MS" panose="020B0603020202020204" pitchFamily="34" charset="0"/>
            </a:endParaRPr>
          </a:p>
          <a:p>
            <a:r>
              <a:rPr lang="nl-NL" sz="2000" dirty="0">
                <a:solidFill>
                  <a:srgbClr val="000000"/>
                </a:solidFill>
                <a:latin typeface="Trebuchet MS" panose="020B0603020202020204" pitchFamily="34" charset="0"/>
              </a:rPr>
              <a:t>Met de nabestaandenmachtiging kunt u belastingzaken en toeslagzaken van een overledene online regelen. De machtiging is digitaal en wordt aan uw </a:t>
            </a:r>
            <a:r>
              <a:rPr lang="nl-NL" sz="2000" dirty="0" err="1">
                <a:solidFill>
                  <a:srgbClr val="000000"/>
                </a:solidFill>
                <a:latin typeface="Trebuchet MS" panose="020B0603020202020204" pitchFamily="34" charset="0"/>
              </a:rPr>
              <a:t>DigiD</a:t>
            </a:r>
            <a:r>
              <a:rPr lang="nl-NL" sz="2000" dirty="0">
                <a:solidFill>
                  <a:srgbClr val="000000"/>
                </a:solidFill>
                <a:latin typeface="Trebuchet MS" panose="020B0603020202020204" pitchFamily="34" charset="0"/>
              </a:rPr>
              <a:t> gekoppeld. Zo kunt u bijvoorbeeld inloggen bij </a:t>
            </a:r>
            <a:r>
              <a:rPr lang="nl-NL" sz="2000" dirty="0" err="1">
                <a:solidFill>
                  <a:srgbClr val="000000"/>
                </a:solidFill>
                <a:latin typeface="Trebuchet MS" panose="020B0603020202020204" pitchFamily="34" charset="0"/>
              </a:rPr>
              <a:t>MijnBelastingdienst</a:t>
            </a:r>
            <a:r>
              <a:rPr lang="nl-NL" sz="2000" dirty="0">
                <a:solidFill>
                  <a:srgbClr val="000000"/>
                </a:solidFill>
                <a:latin typeface="Trebuchet MS" panose="020B0603020202020204" pitchFamily="34" charset="0"/>
              </a:rPr>
              <a:t>, </a:t>
            </a:r>
            <a:r>
              <a:rPr lang="nl-NL" sz="2000" dirty="0" err="1">
                <a:solidFill>
                  <a:srgbClr val="000000"/>
                </a:solidFill>
                <a:latin typeface="Trebuchet MS" panose="020B0603020202020204" pitchFamily="34" charset="0"/>
              </a:rPr>
              <a:t>MijnBelastingdienstZakelijk</a:t>
            </a:r>
            <a:r>
              <a:rPr lang="nl-NL" sz="2000" dirty="0">
                <a:solidFill>
                  <a:srgbClr val="000000"/>
                </a:solidFill>
                <a:latin typeface="Trebuchet MS" panose="020B0603020202020204" pitchFamily="34" charset="0"/>
              </a:rPr>
              <a:t> en Mijn toeslagen van de overledene.</a:t>
            </a:r>
          </a:p>
          <a:p>
            <a:br>
              <a:rPr lang="nl-NL" sz="2000" dirty="0">
                <a:solidFill>
                  <a:srgbClr val="000000"/>
                </a:solidFill>
                <a:latin typeface="Trebuchet MS" panose="020B0603020202020204" pitchFamily="34" charset="0"/>
              </a:rPr>
            </a:br>
            <a:r>
              <a:rPr lang="nl-NL" sz="2000" dirty="0">
                <a:solidFill>
                  <a:srgbClr val="000000"/>
                </a:solidFill>
                <a:latin typeface="Trebuchet MS" panose="020B0603020202020204" pitchFamily="34" charset="0"/>
              </a:rPr>
              <a:t>Alleen degene die optreedt namens de erfgenamen, kan online een nabestaandenmachtiging krijgen. Dit kan een erfgenaam of executeur zijn. Aanvragen kan vanaf een week na het overlijden.</a:t>
            </a:r>
          </a:p>
          <a:p>
            <a:endParaRPr lang="nl-NL" sz="2000" dirty="0">
              <a:solidFill>
                <a:schemeClr val="accent1">
                  <a:lumMod val="75000"/>
                </a:schemeClr>
              </a:solidFill>
              <a:latin typeface="Trebuchet MS" panose="020B0603020202020204" pitchFamily="34" charset="0"/>
            </a:endParaRPr>
          </a:p>
          <a:p>
            <a:r>
              <a:rPr lang="nl-NL" sz="2000" dirty="0">
                <a:solidFill>
                  <a:schemeClr val="accent1">
                    <a:lumMod val="75000"/>
                  </a:schemeClr>
                </a:solidFill>
                <a:latin typeface="Trebuchet MS" panose="020B0603020202020204" pitchFamily="34" charset="0"/>
                <a:hlinkClick r:id="rId5">
                  <a:extLst>
                    <a:ext uri="{A12FA001-AC4F-418D-AE19-62706E023703}">
                      <ahyp:hlinkClr xmlns:ahyp="http://schemas.microsoft.com/office/drawing/2018/hyperlinkcolor" val="tx"/>
                    </a:ext>
                  </a:extLst>
                </a:hlinkClick>
              </a:rPr>
              <a:t>Online nabestaandenmachtiging aanvragen</a:t>
            </a:r>
            <a:endParaRPr lang="nl-NL" sz="2000" dirty="0">
              <a:solidFill>
                <a:schemeClr val="accent1">
                  <a:lumMod val="75000"/>
                </a:schemeClr>
              </a:solidFill>
              <a:latin typeface="Trebuchet MS" panose="020B0603020202020204" pitchFamily="34" charset="0"/>
            </a:endParaRPr>
          </a:p>
          <a:p>
            <a:endParaRPr lang="nl-NL" sz="2000" dirty="0">
              <a:solidFill>
                <a:schemeClr val="accent1">
                  <a:lumMod val="75000"/>
                </a:schemeClr>
              </a:solidFill>
              <a:latin typeface="Trebuchet MS" panose="020B0603020202020204" pitchFamily="34" charset="0"/>
            </a:endParaRPr>
          </a:p>
          <a:p>
            <a:pPr>
              <a:lnSpc>
                <a:spcPct val="150000"/>
              </a:lnSpc>
            </a:pPr>
            <a:r>
              <a:rPr lang="nl-NL" sz="2000" dirty="0">
                <a:solidFill>
                  <a:schemeClr val="accent1">
                    <a:lumMod val="75000"/>
                  </a:schemeClr>
                </a:solidFill>
                <a:latin typeface="Trebuchet MS" panose="020B0603020202020204" pitchFamily="34" charset="0"/>
                <a:hlinkClick r:id="rId6">
                  <a:extLst>
                    <a:ext uri="{A12FA001-AC4F-418D-AE19-62706E023703}">
                      <ahyp:hlinkClr xmlns:ahyp="http://schemas.microsoft.com/office/drawing/2018/hyperlinkcolor" val="tx"/>
                    </a:ext>
                  </a:extLst>
                </a:hlinkClick>
              </a:rPr>
              <a:t>Nabestaandenmachtiging aanvragen aan de balie</a:t>
            </a:r>
            <a:r>
              <a:rPr lang="nl-NL" sz="2000" dirty="0">
                <a:solidFill>
                  <a:schemeClr val="accent1">
                    <a:lumMod val="75000"/>
                  </a:schemeClr>
                </a:solidFill>
                <a:latin typeface="Trebuchet MS" panose="020B0603020202020204" pitchFamily="34" charset="0"/>
              </a:rPr>
              <a:t> </a:t>
            </a:r>
          </a:p>
          <a:p>
            <a:pPr>
              <a:lnSpc>
                <a:spcPct val="150000"/>
              </a:lnSpc>
            </a:pPr>
            <a:endParaRPr lang="nl-NL" sz="2000" dirty="0">
              <a:solidFill>
                <a:srgbClr val="000000"/>
              </a:solidFill>
              <a:latin typeface="Trebuchet MS" panose="020B0603020202020204" pitchFamily="34" charset="0"/>
            </a:endParaRPr>
          </a:p>
        </p:txBody>
      </p:sp>
    </p:spTree>
    <p:extLst>
      <p:ext uri="{BB962C8B-B14F-4D97-AF65-F5344CB8AC3E}">
        <p14:creationId xmlns:p14="http://schemas.microsoft.com/office/powerpoint/2010/main" val="98306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3"/>
          <a:stretch>
            <a:fillRect/>
          </a:stretch>
        </p:blipFill>
        <p:spPr>
          <a:xfrm>
            <a:off x="438958" y="6570388"/>
            <a:ext cx="6297714" cy="365792"/>
          </a:xfrm>
          <a:prstGeom prst="rect">
            <a:avLst/>
          </a:prstGeom>
        </p:spPr>
      </p:pic>
      <p:sp>
        <p:nvSpPr>
          <p:cNvPr id="8" name="Rechthoek 7"/>
          <p:cNvSpPr/>
          <p:nvPr/>
        </p:nvSpPr>
        <p:spPr>
          <a:xfrm>
            <a:off x="0" y="543516"/>
            <a:ext cx="12192000" cy="100698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400" dirty="0">
                <a:solidFill>
                  <a:schemeClr val="tx1"/>
                </a:solidFill>
                <a:latin typeface="Trebuchet MS" panose="020B0603020202020204" pitchFamily="34" charset="0"/>
              </a:rPr>
              <a:t>			Contact</a:t>
            </a:r>
          </a:p>
        </p:txBody>
      </p:sp>
      <p:sp>
        <p:nvSpPr>
          <p:cNvPr id="10" name="Titel 1"/>
          <p:cNvSpPr txBox="1">
            <a:spLocks/>
          </p:cNvSpPr>
          <p:nvPr/>
        </p:nvSpPr>
        <p:spPr>
          <a:xfrm>
            <a:off x="2686845" y="696272"/>
            <a:ext cx="7862656" cy="6704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nl-NL" sz="4000" dirty="0">
              <a:latin typeface="Trebuchet MS" panose="020B0603020202020204" pitchFamily="34" charset="0"/>
            </a:endParaRPr>
          </a:p>
        </p:txBody>
      </p:sp>
      <p:pic>
        <p:nvPicPr>
          <p:cNvPr id="2" name="Afbeelding 1"/>
          <p:cNvPicPr>
            <a:picLocks noChangeAspect="1"/>
          </p:cNvPicPr>
          <p:nvPr/>
        </p:nvPicPr>
        <p:blipFill>
          <a:blip r:embed="rId4"/>
          <a:stretch>
            <a:fillRect/>
          </a:stretch>
        </p:blipFill>
        <p:spPr>
          <a:xfrm>
            <a:off x="438958" y="337117"/>
            <a:ext cx="2173613" cy="1419786"/>
          </a:xfrm>
          <a:prstGeom prst="rect">
            <a:avLst/>
          </a:prstGeom>
        </p:spPr>
      </p:pic>
      <p:sp>
        <p:nvSpPr>
          <p:cNvPr id="52" name="Rechthoek 51"/>
          <p:cNvSpPr/>
          <p:nvPr/>
        </p:nvSpPr>
        <p:spPr>
          <a:xfrm>
            <a:off x="2479782" y="1654772"/>
            <a:ext cx="6051228" cy="3439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7" name="Picture 2" descr="Afbeelding kan het volgende bevatten: teks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4667" y="1909659"/>
            <a:ext cx="7802666" cy="409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81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2"/>
          <a:stretch>
            <a:fillRect/>
          </a:stretch>
        </p:blipFill>
        <p:spPr>
          <a:xfrm>
            <a:off x="438958" y="6570388"/>
            <a:ext cx="6297714" cy="365792"/>
          </a:xfrm>
          <a:prstGeom prst="rect">
            <a:avLst/>
          </a:prstGeom>
        </p:spPr>
      </p:pic>
      <p:sp>
        <p:nvSpPr>
          <p:cNvPr id="8" name="Rechthoek 7"/>
          <p:cNvSpPr/>
          <p:nvPr/>
        </p:nvSpPr>
        <p:spPr>
          <a:xfrm>
            <a:off x="0" y="543516"/>
            <a:ext cx="12192000" cy="97594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tel 1"/>
          <p:cNvSpPr txBox="1">
            <a:spLocks/>
          </p:cNvSpPr>
          <p:nvPr/>
        </p:nvSpPr>
        <p:spPr>
          <a:xfrm>
            <a:off x="2686845" y="696272"/>
            <a:ext cx="7862656" cy="6704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000" dirty="0">
                <a:latin typeface="Trebuchet MS" panose="020B0603020202020204" pitchFamily="34" charset="0"/>
              </a:rPr>
              <a:t>Tarieven en schijven box1</a:t>
            </a:r>
          </a:p>
        </p:txBody>
      </p:sp>
      <p:sp>
        <p:nvSpPr>
          <p:cNvPr id="2" name="Rechthoek 1"/>
          <p:cNvSpPr/>
          <p:nvPr/>
        </p:nvSpPr>
        <p:spPr>
          <a:xfrm>
            <a:off x="536331" y="1918849"/>
            <a:ext cx="6297714" cy="1015663"/>
          </a:xfrm>
          <a:prstGeom prst="rect">
            <a:avLst/>
          </a:prstGeom>
        </p:spPr>
        <p:txBody>
          <a:bodyPr wrap="square">
            <a:spAutoFit/>
          </a:bodyPr>
          <a:lstStyle/>
          <a:p>
            <a:r>
              <a:rPr lang="nl-NL" sz="2000" dirty="0">
                <a:latin typeface="Trebuchet MS" panose="020B0603020202020204" pitchFamily="34" charset="0"/>
              </a:rPr>
              <a:t>Bereikt u in 2024 de AOW-leeftijd van 67 jaar? Dan betaalt u in box 1 (inkomen uit werk en woning) over de 1e schijf een aangepast belastingtarief.</a:t>
            </a:r>
          </a:p>
        </p:txBody>
      </p:sp>
      <p:pic>
        <p:nvPicPr>
          <p:cNvPr id="4" name="Afbeelding 3">
            <a:extLst>
              <a:ext uri="{FF2B5EF4-FFF2-40B4-BE49-F238E27FC236}">
                <a16:creationId xmlns:a16="http://schemas.microsoft.com/office/drawing/2014/main" id="{EC3C76BA-AD2E-1748-74F9-66EDB4FA70C0}"/>
              </a:ext>
            </a:extLst>
          </p:cNvPr>
          <p:cNvPicPr>
            <a:picLocks noChangeAspect="1"/>
          </p:cNvPicPr>
          <p:nvPr/>
        </p:nvPicPr>
        <p:blipFill>
          <a:blip r:embed="rId3"/>
          <a:stretch>
            <a:fillRect/>
          </a:stretch>
        </p:blipFill>
        <p:spPr>
          <a:xfrm>
            <a:off x="536331" y="388278"/>
            <a:ext cx="2005758" cy="1377815"/>
          </a:xfrm>
          <a:prstGeom prst="rect">
            <a:avLst/>
          </a:prstGeom>
        </p:spPr>
      </p:pic>
      <p:graphicFrame>
        <p:nvGraphicFramePr>
          <p:cNvPr id="3" name="Tabel 2">
            <a:extLst>
              <a:ext uri="{FF2B5EF4-FFF2-40B4-BE49-F238E27FC236}">
                <a16:creationId xmlns:a16="http://schemas.microsoft.com/office/drawing/2014/main" id="{87F0708B-48EA-A85F-BD6F-079FBC84E8DB}"/>
              </a:ext>
            </a:extLst>
          </p:cNvPr>
          <p:cNvGraphicFramePr>
            <a:graphicFrameLocks noGrp="1"/>
          </p:cNvGraphicFramePr>
          <p:nvPr>
            <p:extLst>
              <p:ext uri="{D42A27DB-BD31-4B8C-83A1-F6EECF244321}">
                <p14:modId xmlns:p14="http://schemas.microsoft.com/office/powerpoint/2010/main" val="1657401038"/>
              </p:ext>
            </p:extLst>
          </p:nvPr>
        </p:nvGraphicFramePr>
        <p:xfrm>
          <a:off x="7790329" y="1823791"/>
          <a:ext cx="3862972" cy="4442268"/>
        </p:xfrm>
        <a:graphic>
          <a:graphicData uri="http://schemas.openxmlformats.org/drawingml/2006/table">
            <a:tbl>
              <a:tblPr/>
              <a:tblGrid>
                <a:gridCol w="1931486">
                  <a:extLst>
                    <a:ext uri="{9D8B030D-6E8A-4147-A177-3AD203B41FA5}">
                      <a16:colId xmlns:a16="http://schemas.microsoft.com/office/drawing/2014/main" val="2344592279"/>
                    </a:ext>
                  </a:extLst>
                </a:gridCol>
                <a:gridCol w="1931486">
                  <a:extLst>
                    <a:ext uri="{9D8B030D-6E8A-4147-A177-3AD203B41FA5}">
                      <a16:colId xmlns:a16="http://schemas.microsoft.com/office/drawing/2014/main" val="95731174"/>
                    </a:ext>
                  </a:extLst>
                </a:gridCol>
              </a:tblGrid>
              <a:tr h="553807">
                <a:tc>
                  <a:txBody>
                    <a:bodyPr/>
                    <a:lstStyle/>
                    <a:p>
                      <a:pPr algn="l" fontAlgn="ctr"/>
                      <a:r>
                        <a:rPr lang="nl-NL" sz="1600">
                          <a:effectLst/>
                          <a:latin typeface="RObold"/>
                        </a:rPr>
                        <a:t>AOW-leeftijd bereikt</a:t>
                      </a:r>
                      <a:br>
                        <a:rPr lang="nl-NL" sz="1600">
                          <a:effectLst/>
                          <a:latin typeface="RObold"/>
                        </a:rPr>
                      </a:br>
                      <a:r>
                        <a:rPr lang="nl-NL" sz="1600">
                          <a:effectLst/>
                          <a:latin typeface="RObold"/>
                        </a:rPr>
                        <a:t>in de maand</a:t>
                      </a:r>
                    </a:p>
                  </a:txBody>
                  <a:tcPr marL="79115" marR="79115" marT="39558" marB="39558" anchor="ctr">
                    <a:lnL>
                      <a:noFill/>
                    </a:lnL>
                    <a:lnR>
                      <a:noFill/>
                    </a:lnR>
                    <a:lnT>
                      <a:noFill/>
                    </a:lnT>
                    <a:lnB w="7620" cap="flat" cmpd="sng" algn="ctr">
                      <a:solidFill>
                        <a:srgbClr val="CCCCCC"/>
                      </a:solidFill>
                      <a:prstDash val="solid"/>
                      <a:round/>
                      <a:headEnd type="none" w="med" len="med"/>
                      <a:tailEnd type="none" w="med" len="med"/>
                    </a:lnB>
                    <a:solidFill>
                      <a:srgbClr val="FFFFFF"/>
                    </a:solidFill>
                  </a:tcPr>
                </a:tc>
                <a:tc>
                  <a:txBody>
                    <a:bodyPr/>
                    <a:lstStyle/>
                    <a:p>
                      <a:pPr algn="l" fontAlgn="ctr"/>
                      <a:r>
                        <a:rPr lang="nl-NL" sz="1600">
                          <a:effectLst/>
                          <a:latin typeface="RObold"/>
                        </a:rPr>
                        <a:t>Percentage 1e schijf</a:t>
                      </a:r>
                      <a:br>
                        <a:rPr lang="nl-NL" sz="1600">
                          <a:effectLst/>
                          <a:latin typeface="RObold"/>
                        </a:rPr>
                      </a:br>
                      <a:r>
                        <a:rPr lang="nl-NL" sz="1600">
                          <a:effectLst/>
                          <a:latin typeface="RObold"/>
                        </a:rPr>
                        <a:t>(tot € 38.098)</a:t>
                      </a:r>
                    </a:p>
                  </a:txBody>
                  <a:tcPr marL="79115" marR="79115" marT="39558" marB="39558" anchor="ctr">
                    <a:lnL>
                      <a:noFill/>
                    </a:lnL>
                    <a:lnR>
                      <a:noFill/>
                    </a:lnR>
                    <a:lnT>
                      <a:noFill/>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35444843"/>
                  </a:ext>
                </a:extLst>
              </a:tr>
              <a:tr h="316461">
                <a:tc>
                  <a:txBody>
                    <a:bodyPr/>
                    <a:lstStyle/>
                    <a:p>
                      <a:pPr algn="l" fontAlgn="ctr"/>
                      <a:r>
                        <a:rPr lang="nl-NL" sz="1600">
                          <a:effectLst/>
                          <a:latin typeface="RObold"/>
                        </a:rPr>
                        <a:t>Januari</a:t>
                      </a:r>
                    </a:p>
                  </a:txBody>
                  <a:tcPr marL="79115" marR="79115" marT="39558" marB="39558" anchor="ctr">
                    <a:lnL>
                      <a:noFill/>
                    </a:lnL>
                    <a:lnR>
                      <a:noFill/>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fontAlgn="t"/>
                      <a:r>
                        <a:rPr lang="nl-NL" sz="1600">
                          <a:effectLst/>
                        </a:rPr>
                        <a:t>19,07%</a:t>
                      </a:r>
                    </a:p>
                  </a:txBody>
                  <a:tcPr marL="79115" marR="79115" marT="39558" marB="39558">
                    <a:lnL>
                      <a:noFill/>
                    </a:lnL>
                    <a:lnR>
                      <a:noFill/>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588261288"/>
                  </a:ext>
                </a:extLst>
              </a:tr>
              <a:tr h="316461">
                <a:tc>
                  <a:txBody>
                    <a:bodyPr/>
                    <a:lstStyle/>
                    <a:p>
                      <a:pPr algn="l" fontAlgn="ctr"/>
                      <a:r>
                        <a:rPr lang="nl-NL" sz="1600">
                          <a:effectLst/>
                          <a:latin typeface="RObold"/>
                        </a:rPr>
                        <a:t>Februari</a:t>
                      </a:r>
                    </a:p>
                  </a:txBody>
                  <a:tcPr marL="79115" marR="79115" marT="39558" marB="39558" anchor="ctr">
                    <a:lnL>
                      <a:noFill/>
                    </a:lnL>
                    <a:lnR>
                      <a:noFill/>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fontAlgn="t"/>
                      <a:r>
                        <a:rPr lang="nl-NL" sz="1600">
                          <a:effectLst/>
                        </a:rPr>
                        <a:t>20,56%</a:t>
                      </a:r>
                    </a:p>
                  </a:txBody>
                  <a:tcPr marL="79115" marR="79115" marT="39558" marB="39558">
                    <a:lnL>
                      <a:noFill/>
                    </a:lnL>
                    <a:lnR>
                      <a:noFill/>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625687108"/>
                  </a:ext>
                </a:extLst>
              </a:tr>
              <a:tr h="316461">
                <a:tc>
                  <a:txBody>
                    <a:bodyPr/>
                    <a:lstStyle/>
                    <a:p>
                      <a:pPr algn="l" fontAlgn="ctr"/>
                      <a:r>
                        <a:rPr lang="nl-NL" sz="1600">
                          <a:effectLst/>
                          <a:latin typeface="RObold"/>
                        </a:rPr>
                        <a:t>Maart</a:t>
                      </a:r>
                    </a:p>
                  </a:txBody>
                  <a:tcPr marL="79115" marR="79115" marT="39558" marB="39558" anchor="ctr">
                    <a:lnL>
                      <a:noFill/>
                    </a:lnL>
                    <a:lnR>
                      <a:noFill/>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fontAlgn="t"/>
                      <a:r>
                        <a:rPr lang="nl-NL" sz="1600" dirty="0">
                          <a:effectLst/>
                        </a:rPr>
                        <a:t>22,05%</a:t>
                      </a:r>
                    </a:p>
                  </a:txBody>
                  <a:tcPr marL="79115" marR="79115" marT="39558" marB="39558">
                    <a:lnL>
                      <a:noFill/>
                    </a:lnL>
                    <a:lnR>
                      <a:noFill/>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049209218"/>
                  </a:ext>
                </a:extLst>
              </a:tr>
              <a:tr h="316461">
                <a:tc>
                  <a:txBody>
                    <a:bodyPr/>
                    <a:lstStyle/>
                    <a:p>
                      <a:pPr algn="l" fontAlgn="ctr"/>
                      <a:r>
                        <a:rPr lang="nl-NL" sz="1600">
                          <a:effectLst/>
                          <a:latin typeface="RObold"/>
                        </a:rPr>
                        <a:t>April</a:t>
                      </a:r>
                    </a:p>
                  </a:txBody>
                  <a:tcPr marL="79115" marR="79115" marT="39558" marB="39558" anchor="ctr">
                    <a:lnL>
                      <a:noFill/>
                    </a:lnL>
                    <a:lnR>
                      <a:noFill/>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fontAlgn="t"/>
                      <a:r>
                        <a:rPr lang="nl-NL" sz="1600">
                          <a:effectLst/>
                        </a:rPr>
                        <a:t>23,54%</a:t>
                      </a:r>
                    </a:p>
                  </a:txBody>
                  <a:tcPr marL="79115" marR="79115" marT="39558" marB="39558">
                    <a:lnL>
                      <a:noFill/>
                    </a:lnL>
                    <a:lnR>
                      <a:noFill/>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408072435"/>
                  </a:ext>
                </a:extLst>
              </a:tr>
              <a:tr h="0">
                <a:tc>
                  <a:txBody>
                    <a:bodyPr/>
                    <a:lstStyle/>
                    <a:p>
                      <a:pPr algn="l" fontAlgn="ctr"/>
                      <a:r>
                        <a:rPr lang="nl-NL" sz="1600">
                          <a:effectLst/>
                          <a:latin typeface="RObold"/>
                        </a:rPr>
                        <a:t>Mei</a:t>
                      </a:r>
                    </a:p>
                  </a:txBody>
                  <a:tcPr marL="79115" marR="79115" marT="39558" marB="39558" anchor="ctr">
                    <a:lnL>
                      <a:noFill/>
                    </a:lnL>
                    <a:lnR>
                      <a:noFill/>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fontAlgn="t"/>
                      <a:r>
                        <a:rPr lang="nl-NL" sz="1600">
                          <a:effectLst/>
                        </a:rPr>
                        <a:t>25,03%</a:t>
                      </a:r>
                    </a:p>
                  </a:txBody>
                  <a:tcPr marL="79115" marR="79115" marT="39558" marB="39558">
                    <a:lnL>
                      <a:noFill/>
                    </a:lnL>
                    <a:lnR>
                      <a:noFill/>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77395332"/>
                  </a:ext>
                </a:extLst>
              </a:tr>
              <a:tr h="316461">
                <a:tc>
                  <a:txBody>
                    <a:bodyPr/>
                    <a:lstStyle/>
                    <a:p>
                      <a:pPr algn="l" fontAlgn="ctr"/>
                      <a:r>
                        <a:rPr lang="nl-NL" sz="1600">
                          <a:effectLst/>
                          <a:latin typeface="RObold"/>
                        </a:rPr>
                        <a:t>Juni</a:t>
                      </a:r>
                    </a:p>
                  </a:txBody>
                  <a:tcPr marL="79115" marR="79115" marT="39558" marB="39558" anchor="ctr">
                    <a:lnL>
                      <a:noFill/>
                    </a:lnL>
                    <a:lnR>
                      <a:noFill/>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fontAlgn="t"/>
                      <a:r>
                        <a:rPr lang="nl-NL" sz="1600">
                          <a:effectLst/>
                        </a:rPr>
                        <a:t>26,52%</a:t>
                      </a:r>
                    </a:p>
                  </a:txBody>
                  <a:tcPr marL="79115" marR="79115" marT="39558" marB="39558">
                    <a:lnL>
                      <a:noFill/>
                    </a:lnL>
                    <a:lnR>
                      <a:noFill/>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091188511"/>
                  </a:ext>
                </a:extLst>
              </a:tr>
              <a:tr h="316461">
                <a:tc>
                  <a:txBody>
                    <a:bodyPr/>
                    <a:lstStyle/>
                    <a:p>
                      <a:pPr algn="l" fontAlgn="ctr"/>
                      <a:r>
                        <a:rPr lang="nl-NL" sz="1600">
                          <a:effectLst/>
                          <a:latin typeface="RObold"/>
                        </a:rPr>
                        <a:t>Juli</a:t>
                      </a:r>
                    </a:p>
                  </a:txBody>
                  <a:tcPr marL="79115" marR="79115" marT="39558" marB="39558" anchor="ctr">
                    <a:lnL>
                      <a:noFill/>
                    </a:lnL>
                    <a:lnR>
                      <a:noFill/>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fontAlgn="t"/>
                      <a:r>
                        <a:rPr lang="nl-NL" sz="1600">
                          <a:effectLst/>
                        </a:rPr>
                        <a:t>28,02%</a:t>
                      </a:r>
                    </a:p>
                  </a:txBody>
                  <a:tcPr marL="79115" marR="79115" marT="39558" marB="39558">
                    <a:lnL>
                      <a:noFill/>
                    </a:lnL>
                    <a:lnR>
                      <a:noFill/>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993019443"/>
                  </a:ext>
                </a:extLst>
              </a:tr>
              <a:tr h="316461">
                <a:tc>
                  <a:txBody>
                    <a:bodyPr/>
                    <a:lstStyle/>
                    <a:p>
                      <a:pPr algn="l" fontAlgn="ctr"/>
                      <a:r>
                        <a:rPr lang="nl-NL" sz="1600">
                          <a:effectLst/>
                          <a:latin typeface="RObold"/>
                        </a:rPr>
                        <a:t>Augustus</a:t>
                      </a:r>
                    </a:p>
                  </a:txBody>
                  <a:tcPr marL="79115" marR="79115" marT="39558" marB="39558" anchor="ctr">
                    <a:lnL>
                      <a:noFill/>
                    </a:lnL>
                    <a:lnR>
                      <a:noFill/>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fontAlgn="t"/>
                      <a:r>
                        <a:rPr lang="nl-NL" sz="1600">
                          <a:effectLst/>
                        </a:rPr>
                        <a:t>29,51%</a:t>
                      </a:r>
                    </a:p>
                  </a:txBody>
                  <a:tcPr marL="79115" marR="79115" marT="39558" marB="39558">
                    <a:lnL>
                      <a:noFill/>
                    </a:lnL>
                    <a:lnR>
                      <a:noFill/>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670343"/>
                  </a:ext>
                </a:extLst>
              </a:tr>
              <a:tr h="316461">
                <a:tc>
                  <a:txBody>
                    <a:bodyPr/>
                    <a:lstStyle/>
                    <a:p>
                      <a:pPr algn="l" fontAlgn="ctr"/>
                      <a:r>
                        <a:rPr lang="nl-NL" sz="1600">
                          <a:effectLst/>
                          <a:latin typeface="RObold"/>
                        </a:rPr>
                        <a:t>September</a:t>
                      </a:r>
                    </a:p>
                  </a:txBody>
                  <a:tcPr marL="79115" marR="79115" marT="39558" marB="39558" anchor="ctr">
                    <a:lnL>
                      <a:noFill/>
                    </a:lnL>
                    <a:lnR>
                      <a:noFill/>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fontAlgn="t"/>
                      <a:r>
                        <a:rPr lang="nl-NL" sz="1600">
                          <a:effectLst/>
                        </a:rPr>
                        <a:t>31,00%</a:t>
                      </a:r>
                    </a:p>
                  </a:txBody>
                  <a:tcPr marL="79115" marR="79115" marT="39558" marB="39558">
                    <a:lnL>
                      <a:noFill/>
                    </a:lnL>
                    <a:lnR>
                      <a:noFill/>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467426956"/>
                  </a:ext>
                </a:extLst>
              </a:tr>
              <a:tr h="316461">
                <a:tc>
                  <a:txBody>
                    <a:bodyPr/>
                    <a:lstStyle/>
                    <a:p>
                      <a:pPr algn="l" fontAlgn="ctr"/>
                      <a:r>
                        <a:rPr lang="nl-NL" sz="1600">
                          <a:effectLst/>
                          <a:latin typeface="RObold"/>
                        </a:rPr>
                        <a:t>Oktober</a:t>
                      </a:r>
                    </a:p>
                  </a:txBody>
                  <a:tcPr marL="79115" marR="79115" marT="39558" marB="39558" anchor="ctr">
                    <a:lnL>
                      <a:noFill/>
                    </a:lnL>
                    <a:lnR>
                      <a:noFill/>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fontAlgn="t"/>
                      <a:r>
                        <a:rPr lang="nl-NL" sz="1600">
                          <a:effectLst/>
                        </a:rPr>
                        <a:t>32,49%</a:t>
                      </a:r>
                    </a:p>
                  </a:txBody>
                  <a:tcPr marL="79115" marR="79115" marT="39558" marB="39558">
                    <a:lnL>
                      <a:noFill/>
                    </a:lnL>
                    <a:lnR>
                      <a:noFill/>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193767942"/>
                  </a:ext>
                </a:extLst>
              </a:tr>
              <a:tr h="316461">
                <a:tc>
                  <a:txBody>
                    <a:bodyPr/>
                    <a:lstStyle/>
                    <a:p>
                      <a:pPr algn="l" fontAlgn="ctr"/>
                      <a:r>
                        <a:rPr lang="nl-NL" sz="1600">
                          <a:effectLst/>
                          <a:latin typeface="RObold"/>
                        </a:rPr>
                        <a:t>November</a:t>
                      </a:r>
                    </a:p>
                  </a:txBody>
                  <a:tcPr marL="79115" marR="79115" marT="39558" marB="39558" anchor="ctr">
                    <a:lnL>
                      <a:noFill/>
                    </a:lnL>
                    <a:lnR>
                      <a:noFill/>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fontAlgn="t"/>
                      <a:r>
                        <a:rPr lang="nl-NL" sz="1600">
                          <a:effectLst/>
                        </a:rPr>
                        <a:t>33,98%</a:t>
                      </a:r>
                    </a:p>
                  </a:txBody>
                  <a:tcPr marL="79115" marR="79115" marT="39558" marB="39558">
                    <a:lnL>
                      <a:noFill/>
                    </a:lnL>
                    <a:lnR>
                      <a:noFill/>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818350937"/>
                  </a:ext>
                </a:extLst>
              </a:tr>
              <a:tr h="316461">
                <a:tc>
                  <a:txBody>
                    <a:bodyPr/>
                    <a:lstStyle/>
                    <a:p>
                      <a:pPr algn="l" fontAlgn="ctr"/>
                      <a:r>
                        <a:rPr lang="nl-NL" sz="1600">
                          <a:effectLst/>
                          <a:latin typeface="RObold"/>
                        </a:rPr>
                        <a:t>December</a:t>
                      </a:r>
                    </a:p>
                  </a:txBody>
                  <a:tcPr marL="79115" marR="79115" marT="39558" marB="39558" anchor="ctr">
                    <a:lnL>
                      <a:noFill/>
                    </a:lnL>
                    <a:lnR>
                      <a:noFill/>
                    </a:lnR>
                    <a:lnT w="7620" cap="flat" cmpd="sng" algn="ctr">
                      <a:solidFill>
                        <a:srgbClr val="CCCCCC"/>
                      </a:solidFill>
                      <a:prstDash val="solid"/>
                      <a:round/>
                      <a:headEnd type="none" w="med" len="med"/>
                      <a:tailEnd type="none" w="med" len="med"/>
                    </a:lnT>
                    <a:lnB>
                      <a:noFill/>
                    </a:lnB>
                    <a:solidFill>
                      <a:srgbClr val="FFFFFF"/>
                    </a:solidFill>
                  </a:tcPr>
                </a:tc>
                <a:tc>
                  <a:txBody>
                    <a:bodyPr/>
                    <a:lstStyle/>
                    <a:p>
                      <a:pPr fontAlgn="t"/>
                      <a:r>
                        <a:rPr lang="nl-NL" sz="1600" dirty="0">
                          <a:effectLst/>
                        </a:rPr>
                        <a:t>35,47%</a:t>
                      </a:r>
                    </a:p>
                  </a:txBody>
                  <a:tcPr marL="79115" marR="79115" marT="39558" marB="39558">
                    <a:lnL>
                      <a:noFill/>
                    </a:lnL>
                    <a:lnR>
                      <a:noFill/>
                    </a:lnR>
                    <a:lnT w="7620" cap="flat" cmpd="sng" algn="ctr">
                      <a:solidFill>
                        <a:srgbClr val="CCCCCC"/>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391456251"/>
                  </a:ext>
                </a:extLst>
              </a:tr>
            </a:tbl>
          </a:graphicData>
        </a:graphic>
      </p:graphicFrame>
      <p:graphicFrame>
        <p:nvGraphicFramePr>
          <p:cNvPr id="13" name="Tabel 3">
            <a:extLst>
              <a:ext uri="{FF2B5EF4-FFF2-40B4-BE49-F238E27FC236}">
                <a16:creationId xmlns:a16="http://schemas.microsoft.com/office/drawing/2014/main" id="{DEED3983-2DDC-BE4C-80D3-51C87A71C8F2}"/>
              </a:ext>
            </a:extLst>
          </p:cNvPr>
          <p:cNvGraphicFramePr>
            <a:graphicFrameLocks noGrp="1"/>
          </p:cNvGraphicFramePr>
          <p:nvPr>
            <p:extLst>
              <p:ext uri="{D42A27DB-BD31-4B8C-83A1-F6EECF244321}">
                <p14:modId xmlns:p14="http://schemas.microsoft.com/office/powerpoint/2010/main" val="970509667"/>
              </p:ext>
            </p:extLst>
          </p:nvPr>
        </p:nvGraphicFramePr>
        <p:xfrm>
          <a:off x="492201" y="3823756"/>
          <a:ext cx="6428552" cy="1594768"/>
        </p:xfrm>
        <a:graphic>
          <a:graphicData uri="http://schemas.openxmlformats.org/drawingml/2006/table">
            <a:tbl>
              <a:tblPr firstRow="1" bandRow="1">
                <a:tableStyleId>{5C22544A-7EE6-4342-B048-85BDC9FD1C3A}</a:tableStyleId>
              </a:tblPr>
              <a:tblGrid>
                <a:gridCol w="861470">
                  <a:extLst>
                    <a:ext uri="{9D8B030D-6E8A-4147-A177-3AD203B41FA5}">
                      <a16:colId xmlns:a16="http://schemas.microsoft.com/office/drawing/2014/main" val="841644645"/>
                    </a:ext>
                  </a:extLst>
                </a:gridCol>
                <a:gridCol w="3213104">
                  <a:extLst>
                    <a:ext uri="{9D8B030D-6E8A-4147-A177-3AD203B41FA5}">
                      <a16:colId xmlns:a16="http://schemas.microsoft.com/office/drawing/2014/main" val="1313428083"/>
                    </a:ext>
                  </a:extLst>
                </a:gridCol>
                <a:gridCol w="2353978">
                  <a:extLst>
                    <a:ext uri="{9D8B030D-6E8A-4147-A177-3AD203B41FA5}">
                      <a16:colId xmlns:a16="http://schemas.microsoft.com/office/drawing/2014/main" val="3690935055"/>
                    </a:ext>
                  </a:extLst>
                </a:gridCol>
              </a:tblGrid>
              <a:tr h="370840">
                <a:tc>
                  <a:txBody>
                    <a:bodyPr/>
                    <a:lstStyle/>
                    <a:p>
                      <a:r>
                        <a:rPr lang="nl-NL" sz="1600" dirty="0">
                          <a:latin typeface="Trebuchet MS" panose="020B0603020202020204" pitchFamily="34" charset="0"/>
                        </a:rPr>
                        <a:t>Schijf</a:t>
                      </a:r>
                    </a:p>
                  </a:txBody>
                  <a:tcPr/>
                </a:tc>
                <a:tc>
                  <a:txBody>
                    <a:bodyPr/>
                    <a:lstStyle/>
                    <a:p>
                      <a:r>
                        <a:rPr lang="nl-NL" sz="1600" dirty="0">
                          <a:latin typeface="Trebuchet MS" panose="020B0603020202020204" pitchFamily="34" charset="0"/>
                        </a:rPr>
                        <a:t>Belastbaar inkomen</a:t>
                      </a:r>
                    </a:p>
                  </a:txBody>
                  <a:tcPr/>
                </a:tc>
                <a:tc>
                  <a:txBody>
                    <a:bodyPr/>
                    <a:lstStyle/>
                    <a:p>
                      <a:r>
                        <a:rPr lang="nl-NL" sz="1600" dirty="0">
                          <a:latin typeface="Trebuchet MS" panose="020B0603020202020204" pitchFamily="34" charset="0"/>
                        </a:rPr>
                        <a:t>Percentage</a:t>
                      </a:r>
                    </a:p>
                  </a:txBody>
                  <a:tcPr/>
                </a:tc>
                <a:extLst>
                  <a:ext uri="{0D108BD9-81ED-4DB2-BD59-A6C34878D82A}">
                    <a16:rowId xmlns:a16="http://schemas.microsoft.com/office/drawing/2014/main" val="4207597945"/>
                  </a:ext>
                </a:extLst>
              </a:tr>
              <a:tr h="370840">
                <a:tc>
                  <a:txBody>
                    <a:bodyPr/>
                    <a:lstStyle/>
                    <a:p>
                      <a:r>
                        <a:rPr lang="nl-NL" sz="2000" dirty="0">
                          <a:latin typeface="Trebuchet MS" panose="020B0603020202020204" pitchFamily="34" charset="0"/>
                        </a:rPr>
                        <a:t>1</a:t>
                      </a:r>
                    </a:p>
                  </a:txBody>
                  <a:tcPr/>
                </a:tc>
                <a:tc>
                  <a:txBody>
                    <a:bodyPr/>
                    <a:lstStyle/>
                    <a:p>
                      <a:r>
                        <a:rPr lang="nl-NL" sz="2000" b="0" i="0" u="none" strike="noStrike" kern="1200" dirty="0">
                          <a:solidFill>
                            <a:srgbClr val="000000"/>
                          </a:solidFill>
                          <a:effectLst/>
                          <a:latin typeface="Calibri" panose="020F0502020204030204" pitchFamily="34" charset="0"/>
                        </a:rPr>
                        <a:t>Tot      € 38.098 </a:t>
                      </a:r>
                      <a:endParaRPr lang="nl-NL" sz="2000" b="0" dirty="0">
                        <a:latin typeface="Trebuchet MS" panose="020B0603020202020204" pitchFamily="34" charset="0"/>
                      </a:endParaRPr>
                    </a:p>
                  </a:txBody>
                  <a:tcPr/>
                </a:tc>
                <a:tc>
                  <a:txBody>
                    <a:bodyPr/>
                    <a:lstStyle/>
                    <a:p>
                      <a:r>
                        <a:rPr lang="nl-NL" sz="2000" dirty="0">
                          <a:latin typeface="Trebuchet MS" panose="020B0603020202020204" pitchFamily="34" charset="0"/>
                        </a:rPr>
                        <a:t>Zie overzicht</a:t>
                      </a:r>
                    </a:p>
                  </a:txBody>
                  <a:tcPr/>
                </a:tc>
                <a:extLst>
                  <a:ext uri="{0D108BD9-81ED-4DB2-BD59-A6C34878D82A}">
                    <a16:rowId xmlns:a16="http://schemas.microsoft.com/office/drawing/2014/main" val="1171261582"/>
                  </a:ext>
                </a:extLst>
              </a:tr>
              <a:tr h="370840">
                <a:tc>
                  <a:txBody>
                    <a:bodyPr/>
                    <a:lstStyle/>
                    <a:p>
                      <a:r>
                        <a:rPr lang="nl-NL" sz="2000" dirty="0">
                          <a:latin typeface="Trebuchet MS" panose="020B0603020202020204" pitchFamily="34" charset="0"/>
                        </a:rPr>
                        <a:t>2</a:t>
                      </a:r>
                    </a:p>
                  </a:txBody>
                  <a:tcPr/>
                </a:tc>
                <a:tc>
                  <a:txBody>
                    <a:bodyPr/>
                    <a:lstStyle/>
                    <a:p>
                      <a:r>
                        <a:rPr lang="nl-NL" sz="2000" dirty="0">
                          <a:solidFill>
                            <a:srgbClr val="000000"/>
                          </a:solidFill>
                          <a:latin typeface="Calibri" panose="020F0502020204030204" pitchFamily="34" charset="0"/>
                        </a:rPr>
                        <a:t>V</a:t>
                      </a:r>
                      <a:r>
                        <a:rPr lang="nl-NL" sz="2000" b="0" i="0" u="none" strike="noStrike" kern="1200" dirty="0">
                          <a:solidFill>
                            <a:srgbClr val="000000"/>
                          </a:solidFill>
                          <a:effectLst/>
                          <a:latin typeface="Calibri" panose="020F0502020204030204" pitchFamily="34" charset="0"/>
                        </a:rPr>
                        <a:t>anaf € 38.098 tot € 75.518</a:t>
                      </a:r>
                      <a:endParaRPr lang="nl-NL" sz="2000" dirty="0">
                        <a:latin typeface="Trebuchet MS" panose="020B06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dirty="0">
                          <a:latin typeface="Trebuchet MS" panose="020B0603020202020204" pitchFamily="34" charset="0"/>
                        </a:rPr>
                        <a:t>36,97%</a:t>
                      </a:r>
                    </a:p>
                  </a:txBody>
                  <a:tcPr/>
                </a:tc>
                <a:extLst>
                  <a:ext uri="{0D108BD9-81ED-4DB2-BD59-A6C34878D82A}">
                    <a16:rowId xmlns:a16="http://schemas.microsoft.com/office/drawing/2014/main" val="3393865047"/>
                  </a:ext>
                </a:extLst>
              </a:tr>
              <a:tr h="431448">
                <a:tc>
                  <a:txBody>
                    <a:bodyPr/>
                    <a:lstStyle/>
                    <a:p>
                      <a:r>
                        <a:rPr lang="nl-NL" sz="2000" dirty="0">
                          <a:latin typeface="Trebuchet MS" panose="020B060302020202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dirty="0">
                          <a:latin typeface="Trebuchet MS" panose="020B0603020202020204" pitchFamily="34" charset="0"/>
                        </a:rPr>
                        <a:t>vanaf € 75.518</a:t>
                      </a:r>
                    </a:p>
                  </a:txBody>
                  <a:tcPr/>
                </a:tc>
                <a:tc>
                  <a:txBody>
                    <a:bodyPr/>
                    <a:lstStyle/>
                    <a:p>
                      <a:r>
                        <a:rPr lang="nl-NL" sz="2000" dirty="0">
                          <a:latin typeface="Trebuchet MS" panose="020B0603020202020204" pitchFamily="34" charset="0"/>
                        </a:rPr>
                        <a:t>49,50%</a:t>
                      </a:r>
                    </a:p>
                  </a:txBody>
                  <a:tcPr/>
                </a:tc>
                <a:extLst>
                  <a:ext uri="{0D108BD9-81ED-4DB2-BD59-A6C34878D82A}">
                    <a16:rowId xmlns:a16="http://schemas.microsoft.com/office/drawing/2014/main" val="683736038"/>
                  </a:ext>
                </a:extLst>
              </a:tr>
            </a:tbl>
          </a:graphicData>
        </a:graphic>
      </p:graphicFrame>
      <p:sp>
        <p:nvSpPr>
          <p:cNvPr id="12" name="Pijl: rechts 11">
            <a:extLst>
              <a:ext uri="{FF2B5EF4-FFF2-40B4-BE49-F238E27FC236}">
                <a16:creationId xmlns:a16="http://schemas.microsoft.com/office/drawing/2014/main" id="{A8155CBC-80BE-F8E6-9B6D-C40E9F3EB023}"/>
              </a:ext>
            </a:extLst>
          </p:cNvPr>
          <p:cNvSpPr/>
          <p:nvPr/>
        </p:nvSpPr>
        <p:spPr>
          <a:xfrm>
            <a:off x="6257364" y="4276165"/>
            <a:ext cx="1335741" cy="24204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5243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3"/>
          <a:stretch>
            <a:fillRect/>
          </a:stretch>
        </p:blipFill>
        <p:spPr>
          <a:xfrm>
            <a:off x="438958" y="6570388"/>
            <a:ext cx="6297714" cy="365792"/>
          </a:xfrm>
          <a:prstGeom prst="rect">
            <a:avLst/>
          </a:prstGeom>
        </p:spPr>
      </p:pic>
      <p:sp>
        <p:nvSpPr>
          <p:cNvPr id="8" name="Rechthoek 7"/>
          <p:cNvSpPr/>
          <p:nvPr/>
        </p:nvSpPr>
        <p:spPr>
          <a:xfrm>
            <a:off x="0" y="543516"/>
            <a:ext cx="12192000" cy="100698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400" dirty="0">
                <a:solidFill>
                  <a:schemeClr val="tx1"/>
                </a:solidFill>
                <a:latin typeface="Trebuchet MS" panose="020B0603020202020204" pitchFamily="34" charset="0"/>
              </a:rPr>
              <a:t>			Contact</a:t>
            </a:r>
          </a:p>
        </p:txBody>
      </p:sp>
      <p:sp>
        <p:nvSpPr>
          <p:cNvPr id="10" name="Titel 1"/>
          <p:cNvSpPr txBox="1">
            <a:spLocks/>
          </p:cNvSpPr>
          <p:nvPr/>
        </p:nvSpPr>
        <p:spPr>
          <a:xfrm>
            <a:off x="2686845" y="696272"/>
            <a:ext cx="7862656" cy="6704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nl-NL" sz="4000" dirty="0">
              <a:latin typeface="Trebuchet MS" panose="020B0603020202020204" pitchFamily="34" charset="0"/>
            </a:endParaRPr>
          </a:p>
        </p:txBody>
      </p:sp>
      <p:pic>
        <p:nvPicPr>
          <p:cNvPr id="2" name="Afbeelding 1"/>
          <p:cNvPicPr>
            <a:picLocks noChangeAspect="1"/>
          </p:cNvPicPr>
          <p:nvPr/>
        </p:nvPicPr>
        <p:blipFill>
          <a:blip r:embed="rId4"/>
          <a:stretch>
            <a:fillRect/>
          </a:stretch>
        </p:blipFill>
        <p:spPr>
          <a:xfrm>
            <a:off x="438958" y="337117"/>
            <a:ext cx="2173613" cy="1419786"/>
          </a:xfrm>
          <a:prstGeom prst="rect">
            <a:avLst/>
          </a:prstGeom>
        </p:spPr>
      </p:pic>
      <p:graphicFrame>
        <p:nvGraphicFramePr>
          <p:cNvPr id="17" name="TextBox 1">
            <a:extLst>
              <a:ext uri="{FF2B5EF4-FFF2-40B4-BE49-F238E27FC236}">
                <a16:creationId xmlns:a16="http://schemas.microsoft.com/office/drawing/2014/main" id="{A82A57DF-D7CF-4702-8787-20D21EBA9E58}"/>
              </a:ext>
            </a:extLst>
          </p:cNvPr>
          <p:cNvGraphicFramePr/>
          <p:nvPr>
            <p:extLst>
              <p:ext uri="{D42A27DB-BD31-4B8C-83A1-F6EECF244321}">
                <p14:modId xmlns:p14="http://schemas.microsoft.com/office/powerpoint/2010/main" val="1464260909"/>
              </p:ext>
            </p:extLst>
          </p:nvPr>
        </p:nvGraphicFramePr>
        <p:xfrm>
          <a:off x="5751013" y="2014426"/>
          <a:ext cx="5735165" cy="30469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Afbeelding 2">
            <a:extLst>
              <a:ext uri="{FF2B5EF4-FFF2-40B4-BE49-F238E27FC236}">
                <a16:creationId xmlns:a16="http://schemas.microsoft.com/office/drawing/2014/main" id="{894DB4DE-5223-20CF-C664-BB4EA9274058}"/>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256507" y="2014426"/>
            <a:ext cx="2860675" cy="2860675"/>
          </a:xfrm>
          <a:prstGeom prst="rect">
            <a:avLst/>
          </a:prstGeom>
          <a:noFill/>
          <a:ln>
            <a:noFill/>
          </a:ln>
        </p:spPr>
      </p:pic>
      <p:sp>
        <p:nvSpPr>
          <p:cNvPr id="5" name="Tekstvak 4">
            <a:extLst>
              <a:ext uri="{FF2B5EF4-FFF2-40B4-BE49-F238E27FC236}">
                <a16:creationId xmlns:a16="http://schemas.microsoft.com/office/drawing/2014/main" id="{DEC1DA16-4D52-328F-B90C-C195501AA48E}"/>
              </a:ext>
            </a:extLst>
          </p:cNvPr>
          <p:cNvSpPr txBox="1"/>
          <p:nvPr/>
        </p:nvSpPr>
        <p:spPr>
          <a:xfrm>
            <a:off x="-344987" y="4685862"/>
            <a:ext cx="6096000" cy="375552"/>
          </a:xfrm>
          <a:prstGeom prst="rect">
            <a:avLst/>
          </a:prstGeom>
          <a:noFill/>
        </p:spPr>
        <p:txBody>
          <a:bodyPr wrap="square">
            <a:spAutoFit/>
          </a:bodyPr>
          <a:lstStyle/>
          <a:p>
            <a:pPr algn="ct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Naar de contactkaart</a:t>
            </a:r>
            <a:endParaRPr lang="nl-NL"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065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2"/>
          <a:stretch>
            <a:fillRect/>
          </a:stretch>
        </p:blipFill>
        <p:spPr>
          <a:xfrm>
            <a:off x="438958" y="6570388"/>
            <a:ext cx="6297714" cy="365792"/>
          </a:xfrm>
          <a:prstGeom prst="rect">
            <a:avLst/>
          </a:prstGeom>
        </p:spPr>
      </p:pic>
      <p:sp>
        <p:nvSpPr>
          <p:cNvPr id="8" name="Rechthoek 7"/>
          <p:cNvSpPr/>
          <p:nvPr/>
        </p:nvSpPr>
        <p:spPr>
          <a:xfrm>
            <a:off x="0" y="543516"/>
            <a:ext cx="12192000" cy="97594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tel 1"/>
          <p:cNvSpPr txBox="1">
            <a:spLocks/>
          </p:cNvSpPr>
          <p:nvPr/>
        </p:nvSpPr>
        <p:spPr>
          <a:xfrm>
            <a:off x="2686845" y="696272"/>
            <a:ext cx="7862656" cy="6704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000" dirty="0">
                <a:latin typeface="Trebuchet MS" panose="020B0603020202020204" pitchFamily="34" charset="0"/>
              </a:rPr>
              <a:t>Tarieven en schijven box1</a:t>
            </a:r>
          </a:p>
        </p:txBody>
      </p:sp>
      <p:sp>
        <p:nvSpPr>
          <p:cNvPr id="2" name="Rechthoek 1"/>
          <p:cNvSpPr/>
          <p:nvPr/>
        </p:nvSpPr>
        <p:spPr>
          <a:xfrm>
            <a:off x="586273" y="2228819"/>
            <a:ext cx="11019453" cy="707886"/>
          </a:xfrm>
          <a:prstGeom prst="rect">
            <a:avLst/>
          </a:prstGeom>
        </p:spPr>
        <p:txBody>
          <a:bodyPr wrap="square">
            <a:spAutoFit/>
          </a:bodyPr>
          <a:lstStyle/>
          <a:p>
            <a:r>
              <a:rPr lang="nl-NL" sz="2000" dirty="0">
                <a:latin typeface="Trebuchet MS" panose="020B0603020202020204" pitchFamily="34" charset="0"/>
              </a:rPr>
              <a:t>Hebt u vóór 2024 de AOW-leeftijd bereikt? Dan betaalt u in box 1 (inkomen uit werk en woning) een lager tarief over de 1e belastingschijf, omdat u geen AOW-premie meer betaalt.</a:t>
            </a:r>
          </a:p>
        </p:txBody>
      </p:sp>
      <p:sp>
        <p:nvSpPr>
          <p:cNvPr id="13" name="Rechthoek 12">
            <a:extLst>
              <a:ext uri="{FF2B5EF4-FFF2-40B4-BE49-F238E27FC236}">
                <a16:creationId xmlns:a16="http://schemas.microsoft.com/office/drawing/2014/main" id="{25090122-EE4F-488E-8B68-7CBFE6B96CCA}"/>
              </a:ext>
            </a:extLst>
          </p:cNvPr>
          <p:cNvSpPr/>
          <p:nvPr/>
        </p:nvSpPr>
        <p:spPr>
          <a:xfrm>
            <a:off x="631949" y="3399431"/>
            <a:ext cx="5327810" cy="497508"/>
          </a:xfrm>
          <a:prstGeom prst="rect">
            <a:avLst/>
          </a:prstGeom>
        </p:spPr>
        <p:txBody>
          <a:bodyPr wrap="square">
            <a:spAutoFit/>
          </a:bodyPr>
          <a:lstStyle/>
          <a:p>
            <a:pPr>
              <a:lnSpc>
                <a:spcPct val="150000"/>
              </a:lnSpc>
            </a:pPr>
            <a:r>
              <a:rPr lang="nl-NL" sz="2000" b="1" dirty="0">
                <a:latin typeface="Trebuchet MS" panose="020B0603020202020204" pitchFamily="34" charset="0"/>
              </a:rPr>
              <a:t>Tarieven box 1 geboren voor 1-1-1946</a:t>
            </a:r>
            <a:r>
              <a:rPr lang="nl-NL" sz="2000" dirty="0">
                <a:latin typeface="Trebuchet MS" panose="020B0603020202020204" pitchFamily="34" charset="0"/>
              </a:rPr>
              <a:t> </a:t>
            </a:r>
          </a:p>
        </p:txBody>
      </p:sp>
      <p:graphicFrame>
        <p:nvGraphicFramePr>
          <p:cNvPr id="3" name="Tabel 3">
            <a:extLst>
              <a:ext uri="{FF2B5EF4-FFF2-40B4-BE49-F238E27FC236}">
                <a16:creationId xmlns:a16="http://schemas.microsoft.com/office/drawing/2014/main" id="{2E9BABF9-B219-48E1-BB68-29383B2E9974}"/>
              </a:ext>
            </a:extLst>
          </p:cNvPr>
          <p:cNvGraphicFramePr>
            <a:graphicFrameLocks noGrp="1"/>
          </p:cNvGraphicFramePr>
          <p:nvPr>
            <p:extLst>
              <p:ext uri="{D42A27DB-BD31-4B8C-83A1-F6EECF244321}">
                <p14:modId xmlns:p14="http://schemas.microsoft.com/office/powerpoint/2010/main" val="2998897647"/>
              </p:ext>
            </p:extLst>
          </p:nvPr>
        </p:nvGraphicFramePr>
        <p:xfrm>
          <a:off x="760289" y="3996606"/>
          <a:ext cx="5502040" cy="1584450"/>
        </p:xfrm>
        <a:graphic>
          <a:graphicData uri="http://schemas.openxmlformats.org/drawingml/2006/table">
            <a:tbl>
              <a:tblPr firstRow="1" bandRow="1">
                <a:tableStyleId>{5C22544A-7EE6-4342-B048-85BDC9FD1C3A}</a:tableStyleId>
              </a:tblPr>
              <a:tblGrid>
                <a:gridCol w="821932">
                  <a:extLst>
                    <a:ext uri="{9D8B030D-6E8A-4147-A177-3AD203B41FA5}">
                      <a16:colId xmlns:a16="http://schemas.microsoft.com/office/drawing/2014/main" val="841644645"/>
                    </a:ext>
                  </a:extLst>
                </a:gridCol>
                <a:gridCol w="3374553">
                  <a:extLst>
                    <a:ext uri="{9D8B030D-6E8A-4147-A177-3AD203B41FA5}">
                      <a16:colId xmlns:a16="http://schemas.microsoft.com/office/drawing/2014/main" val="1313428083"/>
                    </a:ext>
                  </a:extLst>
                </a:gridCol>
                <a:gridCol w="1305555">
                  <a:extLst>
                    <a:ext uri="{9D8B030D-6E8A-4147-A177-3AD203B41FA5}">
                      <a16:colId xmlns:a16="http://schemas.microsoft.com/office/drawing/2014/main" val="818525087"/>
                    </a:ext>
                  </a:extLst>
                </a:gridCol>
              </a:tblGrid>
              <a:tr h="369101">
                <a:tc>
                  <a:txBody>
                    <a:bodyPr/>
                    <a:lstStyle/>
                    <a:p>
                      <a:r>
                        <a:rPr lang="nl-NL" sz="1600" dirty="0">
                          <a:latin typeface="Trebuchet MS" panose="020B0603020202020204" pitchFamily="34" charset="0"/>
                        </a:rPr>
                        <a:t>Schijf</a:t>
                      </a:r>
                    </a:p>
                  </a:txBody>
                  <a:tcPr/>
                </a:tc>
                <a:tc>
                  <a:txBody>
                    <a:bodyPr/>
                    <a:lstStyle/>
                    <a:p>
                      <a:r>
                        <a:rPr lang="nl-NL" sz="1600" dirty="0">
                          <a:latin typeface="Trebuchet MS" panose="020B0603020202020204" pitchFamily="34" charset="0"/>
                        </a:rPr>
                        <a:t>Belastbaar inkomen</a:t>
                      </a:r>
                    </a:p>
                  </a:txBody>
                  <a:tcPr/>
                </a:tc>
                <a:tc>
                  <a:txBody>
                    <a:bodyPr/>
                    <a:lstStyle/>
                    <a:p>
                      <a:r>
                        <a:rPr lang="nl-NL" sz="1600" dirty="0">
                          <a:latin typeface="Trebuchet MS" panose="020B0603020202020204" pitchFamily="34" charset="0"/>
                        </a:rPr>
                        <a:t>Percentage</a:t>
                      </a:r>
                    </a:p>
                  </a:txBody>
                  <a:tcPr/>
                </a:tc>
                <a:extLst>
                  <a:ext uri="{0D108BD9-81ED-4DB2-BD59-A6C34878D82A}">
                    <a16:rowId xmlns:a16="http://schemas.microsoft.com/office/drawing/2014/main" val="4207597945"/>
                  </a:ext>
                </a:extLst>
              </a:tr>
              <a:tr h="380659">
                <a:tc>
                  <a:txBody>
                    <a:bodyPr/>
                    <a:lstStyle/>
                    <a:p>
                      <a:r>
                        <a:rPr lang="nl-NL" sz="2000" dirty="0">
                          <a:latin typeface="Trebuchet MS" panose="020B0603020202020204" pitchFamily="34" charset="0"/>
                        </a:rPr>
                        <a:t>1</a:t>
                      </a:r>
                    </a:p>
                  </a:txBody>
                  <a:tcPr/>
                </a:tc>
                <a:tc>
                  <a:txBody>
                    <a:bodyPr/>
                    <a:lstStyle/>
                    <a:p>
                      <a:pPr fontAlgn="t"/>
                      <a:r>
                        <a:rPr lang="nl-NL" sz="2000" b="0" dirty="0">
                          <a:effectLst/>
                          <a:latin typeface="Trebuchet MS" panose="020B0603020202020204" pitchFamily="34" charset="0"/>
                        </a:rPr>
                        <a:t>tot     € 40.021</a:t>
                      </a:r>
                    </a:p>
                  </a:txBody>
                  <a:tcPr/>
                </a:tc>
                <a:tc>
                  <a:txBody>
                    <a:bodyPr/>
                    <a:lstStyle/>
                    <a:p>
                      <a:r>
                        <a:rPr lang="nl-NL" sz="2000" dirty="0">
                          <a:latin typeface="Trebuchet MS" panose="020B0603020202020204" pitchFamily="34" charset="0"/>
                        </a:rPr>
                        <a:t>19,07%</a:t>
                      </a:r>
                    </a:p>
                  </a:txBody>
                  <a:tcPr/>
                </a:tc>
                <a:extLst>
                  <a:ext uri="{0D108BD9-81ED-4DB2-BD59-A6C34878D82A}">
                    <a16:rowId xmlns:a16="http://schemas.microsoft.com/office/drawing/2014/main" val="1171261582"/>
                  </a:ext>
                </a:extLst>
              </a:tr>
              <a:tr h="380659">
                <a:tc>
                  <a:txBody>
                    <a:bodyPr/>
                    <a:lstStyle/>
                    <a:p>
                      <a:r>
                        <a:rPr lang="nl-NL" sz="2000" dirty="0">
                          <a:latin typeface="Trebuchet MS" panose="020B0603020202020204" pitchFamily="34" charset="0"/>
                        </a:rPr>
                        <a:t>2</a:t>
                      </a:r>
                    </a:p>
                  </a:txBody>
                  <a:tcPr/>
                </a:tc>
                <a:tc>
                  <a:txBody>
                    <a:bodyPr/>
                    <a:lstStyle/>
                    <a:p>
                      <a:pPr algn="l" fontAlgn="t"/>
                      <a:r>
                        <a:rPr lang="nl-NL" sz="2000" b="0" dirty="0">
                          <a:effectLst/>
                          <a:latin typeface="Trebuchet MS" panose="020B0603020202020204" pitchFamily="34" charset="0"/>
                        </a:rPr>
                        <a:t>vanaf € 40.021 tot € 75.518</a:t>
                      </a:r>
                    </a:p>
                  </a:txBody>
                  <a:tcPr/>
                </a:tc>
                <a:tc>
                  <a:txBody>
                    <a:bodyPr/>
                    <a:lstStyle/>
                    <a:p>
                      <a:pPr fontAlgn="t"/>
                      <a:r>
                        <a:rPr lang="nl-NL" sz="2000" dirty="0">
                          <a:effectLst/>
                          <a:latin typeface="Trebuchet MS" panose="020B0603020202020204" pitchFamily="34" charset="0"/>
                        </a:rPr>
                        <a:t>36,97%</a:t>
                      </a:r>
                    </a:p>
                  </a:txBody>
                  <a:tcPr/>
                </a:tc>
                <a:extLst>
                  <a:ext uri="{0D108BD9-81ED-4DB2-BD59-A6C34878D82A}">
                    <a16:rowId xmlns:a16="http://schemas.microsoft.com/office/drawing/2014/main" val="683736038"/>
                  </a:ext>
                </a:extLst>
              </a:tr>
              <a:tr h="422869">
                <a:tc>
                  <a:txBody>
                    <a:bodyPr/>
                    <a:lstStyle/>
                    <a:p>
                      <a:r>
                        <a:rPr lang="nl-NL" sz="2000" dirty="0">
                          <a:latin typeface="Trebuchet MS" panose="020B0603020202020204" pitchFamily="34" charset="0"/>
                        </a:rPr>
                        <a:t>3</a:t>
                      </a:r>
                    </a:p>
                  </a:txBody>
                  <a:tcPr/>
                </a:tc>
                <a:tc>
                  <a:txBody>
                    <a:bodyPr/>
                    <a:lstStyle/>
                    <a:p>
                      <a:pPr algn="l" fontAlgn="t"/>
                      <a:r>
                        <a:rPr lang="nl-NL" sz="2000" b="0" dirty="0">
                          <a:effectLst/>
                          <a:latin typeface="Trebuchet MS" panose="020B0603020202020204" pitchFamily="34" charset="0"/>
                        </a:rPr>
                        <a:t>vanaf € 75.518</a:t>
                      </a:r>
                    </a:p>
                  </a:txBody>
                  <a:tcPr/>
                </a:tc>
                <a:tc>
                  <a:txBody>
                    <a:bodyPr/>
                    <a:lstStyle/>
                    <a:p>
                      <a:pPr fontAlgn="t"/>
                      <a:r>
                        <a:rPr lang="nl-NL" sz="2000" dirty="0">
                          <a:effectLst/>
                          <a:latin typeface="Trebuchet MS" panose="020B0603020202020204" pitchFamily="34" charset="0"/>
                        </a:rPr>
                        <a:t>49,50%</a:t>
                      </a:r>
                    </a:p>
                  </a:txBody>
                  <a:tcPr/>
                </a:tc>
                <a:extLst>
                  <a:ext uri="{0D108BD9-81ED-4DB2-BD59-A6C34878D82A}">
                    <a16:rowId xmlns:a16="http://schemas.microsoft.com/office/drawing/2014/main" val="1658937659"/>
                  </a:ext>
                </a:extLst>
              </a:tr>
            </a:tbl>
          </a:graphicData>
        </a:graphic>
      </p:graphicFrame>
      <p:graphicFrame>
        <p:nvGraphicFramePr>
          <p:cNvPr id="15" name="Tabel 3">
            <a:extLst>
              <a:ext uri="{FF2B5EF4-FFF2-40B4-BE49-F238E27FC236}">
                <a16:creationId xmlns:a16="http://schemas.microsoft.com/office/drawing/2014/main" id="{47BDA6E3-5506-4F01-8E69-B28D2F406113}"/>
              </a:ext>
            </a:extLst>
          </p:cNvPr>
          <p:cNvGraphicFramePr>
            <a:graphicFrameLocks noGrp="1"/>
          </p:cNvGraphicFramePr>
          <p:nvPr>
            <p:extLst>
              <p:ext uri="{D42A27DB-BD31-4B8C-83A1-F6EECF244321}">
                <p14:modId xmlns:p14="http://schemas.microsoft.com/office/powerpoint/2010/main" val="3043712024"/>
              </p:ext>
            </p:extLst>
          </p:nvPr>
        </p:nvGraphicFramePr>
        <p:xfrm>
          <a:off x="6394058" y="3997415"/>
          <a:ext cx="5343851" cy="1588219"/>
        </p:xfrm>
        <a:graphic>
          <a:graphicData uri="http://schemas.openxmlformats.org/drawingml/2006/table">
            <a:tbl>
              <a:tblPr firstRow="1" bandRow="1">
                <a:tableStyleId>{5C22544A-7EE6-4342-B048-85BDC9FD1C3A}</a:tableStyleId>
              </a:tblPr>
              <a:tblGrid>
                <a:gridCol w="739192">
                  <a:extLst>
                    <a:ext uri="{9D8B030D-6E8A-4147-A177-3AD203B41FA5}">
                      <a16:colId xmlns:a16="http://schemas.microsoft.com/office/drawing/2014/main" val="841644645"/>
                    </a:ext>
                  </a:extLst>
                </a:gridCol>
                <a:gridCol w="3312367">
                  <a:extLst>
                    <a:ext uri="{9D8B030D-6E8A-4147-A177-3AD203B41FA5}">
                      <a16:colId xmlns:a16="http://schemas.microsoft.com/office/drawing/2014/main" val="1313428083"/>
                    </a:ext>
                  </a:extLst>
                </a:gridCol>
                <a:gridCol w="1292292">
                  <a:extLst>
                    <a:ext uri="{9D8B030D-6E8A-4147-A177-3AD203B41FA5}">
                      <a16:colId xmlns:a16="http://schemas.microsoft.com/office/drawing/2014/main" val="3690935055"/>
                    </a:ext>
                  </a:extLst>
                </a:gridCol>
              </a:tblGrid>
              <a:tr h="370840">
                <a:tc>
                  <a:txBody>
                    <a:bodyPr/>
                    <a:lstStyle/>
                    <a:p>
                      <a:r>
                        <a:rPr lang="nl-NL" sz="1600" dirty="0">
                          <a:latin typeface="Trebuchet MS" panose="020B0603020202020204" pitchFamily="34" charset="0"/>
                        </a:rPr>
                        <a:t>Schijf</a:t>
                      </a:r>
                    </a:p>
                  </a:txBody>
                  <a:tcPr/>
                </a:tc>
                <a:tc>
                  <a:txBody>
                    <a:bodyPr/>
                    <a:lstStyle/>
                    <a:p>
                      <a:r>
                        <a:rPr lang="nl-NL" sz="1600" dirty="0">
                          <a:latin typeface="Trebuchet MS" panose="020B0603020202020204" pitchFamily="34" charset="0"/>
                        </a:rPr>
                        <a:t>Belastbaar inkomen</a:t>
                      </a:r>
                    </a:p>
                  </a:txBody>
                  <a:tcPr/>
                </a:tc>
                <a:tc>
                  <a:txBody>
                    <a:bodyPr/>
                    <a:lstStyle/>
                    <a:p>
                      <a:r>
                        <a:rPr lang="nl-NL" sz="1600" dirty="0">
                          <a:latin typeface="Trebuchet MS" panose="020B0603020202020204" pitchFamily="34" charset="0"/>
                        </a:rPr>
                        <a:t>Percentage</a:t>
                      </a:r>
                    </a:p>
                  </a:txBody>
                  <a:tcPr/>
                </a:tc>
                <a:extLst>
                  <a:ext uri="{0D108BD9-81ED-4DB2-BD59-A6C34878D82A}">
                    <a16:rowId xmlns:a16="http://schemas.microsoft.com/office/drawing/2014/main" val="4207597945"/>
                  </a:ext>
                </a:extLst>
              </a:tr>
              <a:tr h="370840">
                <a:tc>
                  <a:txBody>
                    <a:bodyPr/>
                    <a:lstStyle/>
                    <a:p>
                      <a:r>
                        <a:rPr lang="nl-NL" sz="2000" dirty="0">
                          <a:latin typeface="Trebuchet MS" panose="020B0603020202020204" pitchFamily="34" charset="0"/>
                        </a:rPr>
                        <a:t>1</a:t>
                      </a:r>
                    </a:p>
                  </a:txBody>
                  <a:tcPr/>
                </a:tc>
                <a:tc>
                  <a:txBody>
                    <a:bodyPr/>
                    <a:lstStyle/>
                    <a:p>
                      <a:r>
                        <a:rPr lang="nl-NL" sz="2000" dirty="0">
                          <a:latin typeface="Trebuchet MS" panose="020B0603020202020204" pitchFamily="34" charset="0"/>
                        </a:rPr>
                        <a:t>tot    € 38.098</a:t>
                      </a:r>
                    </a:p>
                  </a:txBody>
                  <a:tcPr/>
                </a:tc>
                <a:tc>
                  <a:txBody>
                    <a:bodyPr/>
                    <a:lstStyle/>
                    <a:p>
                      <a:r>
                        <a:rPr lang="nl-NL" sz="2000" dirty="0">
                          <a:latin typeface="Trebuchet MS" panose="020B0603020202020204" pitchFamily="34" charset="0"/>
                        </a:rPr>
                        <a:t>19,07%</a:t>
                      </a:r>
                    </a:p>
                  </a:txBody>
                  <a:tcPr/>
                </a:tc>
                <a:extLst>
                  <a:ext uri="{0D108BD9-81ED-4DB2-BD59-A6C34878D82A}">
                    <a16:rowId xmlns:a16="http://schemas.microsoft.com/office/drawing/2014/main" val="1171261582"/>
                  </a:ext>
                </a:extLst>
              </a:tr>
              <a:tr h="370840">
                <a:tc>
                  <a:txBody>
                    <a:bodyPr/>
                    <a:lstStyle/>
                    <a:p>
                      <a:r>
                        <a:rPr lang="nl-NL" sz="2000" dirty="0">
                          <a:latin typeface="Trebuchet MS" panose="020B060302020202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dirty="0">
                          <a:latin typeface="Trebuchet MS" panose="020B0603020202020204" pitchFamily="34" charset="0"/>
                        </a:rPr>
                        <a:t>vanaf € 38.098 tot € 75.518</a:t>
                      </a:r>
                    </a:p>
                  </a:txBody>
                  <a:tcPr/>
                </a:tc>
                <a:tc>
                  <a:txBody>
                    <a:bodyPr/>
                    <a:lstStyle/>
                    <a:p>
                      <a:r>
                        <a:rPr lang="nl-NL" sz="2000" dirty="0">
                          <a:latin typeface="Trebuchet MS" panose="020B0603020202020204" pitchFamily="34" charset="0"/>
                        </a:rPr>
                        <a:t>36,97%</a:t>
                      </a:r>
                    </a:p>
                  </a:txBody>
                  <a:tcPr/>
                </a:tc>
                <a:extLst>
                  <a:ext uri="{0D108BD9-81ED-4DB2-BD59-A6C34878D82A}">
                    <a16:rowId xmlns:a16="http://schemas.microsoft.com/office/drawing/2014/main" val="683736038"/>
                  </a:ext>
                </a:extLst>
              </a:tr>
              <a:tr h="424899">
                <a:tc>
                  <a:txBody>
                    <a:bodyPr/>
                    <a:lstStyle/>
                    <a:p>
                      <a:r>
                        <a:rPr lang="nl-NL" sz="2000" dirty="0">
                          <a:latin typeface="Trebuchet MS" panose="020B060302020202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dirty="0">
                          <a:latin typeface="Trebuchet MS" panose="020B0603020202020204" pitchFamily="34" charset="0"/>
                        </a:rPr>
                        <a:t>vanaf € 75.518</a:t>
                      </a:r>
                    </a:p>
                  </a:txBody>
                  <a:tcPr/>
                </a:tc>
                <a:tc>
                  <a:txBody>
                    <a:bodyPr/>
                    <a:lstStyle/>
                    <a:p>
                      <a:r>
                        <a:rPr lang="nl-NL" sz="2000" dirty="0">
                          <a:latin typeface="Trebuchet MS" panose="020B0603020202020204" pitchFamily="34" charset="0"/>
                        </a:rPr>
                        <a:t>49,50%</a:t>
                      </a:r>
                    </a:p>
                  </a:txBody>
                  <a:tcPr/>
                </a:tc>
                <a:extLst>
                  <a:ext uri="{0D108BD9-81ED-4DB2-BD59-A6C34878D82A}">
                    <a16:rowId xmlns:a16="http://schemas.microsoft.com/office/drawing/2014/main" val="1658937659"/>
                  </a:ext>
                </a:extLst>
              </a:tr>
            </a:tbl>
          </a:graphicData>
        </a:graphic>
      </p:graphicFrame>
      <p:sp>
        <p:nvSpPr>
          <p:cNvPr id="16" name="Rechthoek 15">
            <a:extLst>
              <a:ext uri="{FF2B5EF4-FFF2-40B4-BE49-F238E27FC236}">
                <a16:creationId xmlns:a16="http://schemas.microsoft.com/office/drawing/2014/main" id="{AEEDE417-2331-4E42-BA01-EC99DD166AC5}"/>
              </a:ext>
            </a:extLst>
          </p:cNvPr>
          <p:cNvSpPr/>
          <p:nvPr/>
        </p:nvSpPr>
        <p:spPr>
          <a:xfrm>
            <a:off x="6262329" y="3399431"/>
            <a:ext cx="5607308" cy="497508"/>
          </a:xfrm>
          <a:prstGeom prst="rect">
            <a:avLst/>
          </a:prstGeom>
        </p:spPr>
        <p:txBody>
          <a:bodyPr wrap="square">
            <a:spAutoFit/>
          </a:bodyPr>
          <a:lstStyle/>
          <a:p>
            <a:pPr>
              <a:lnSpc>
                <a:spcPct val="150000"/>
              </a:lnSpc>
            </a:pPr>
            <a:r>
              <a:rPr lang="nl-NL" sz="2000" b="1" dirty="0">
                <a:latin typeface="Trebuchet MS" panose="020B0603020202020204" pitchFamily="34" charset="0"/>
              </a:rPr>
              <a:t>Tarieven box 1 geboren op of na 1-1-1946</a:t>
            </a:r>
            <a:r>
              <a:rPr lang="nl-NL" sz="2000" dirty="0">
                <a:latin typeface="Trebuchet MS" panose="020B0603020202020204" pitchFamily="34" charset="0"/>
              </a:rPr>
              <a:t> </a:t>
            </a:r>
          </a:p>
        </p:txBody>
      </p:sp>
      <p:pic>
        <p:nvPicPr>
          <p:cNvPr id="4" name="Afbeelding 3">
            <a:extLst>
              <a:ext uri="{FF2B5EF4-FFF2-40B4-BE49-F238E27FC236}">
                <a16:creationId xmlns:a16="http://schemas.microsoft.com/office/drawing/2014/main" id="{911611B9-7276-3E47-1A03-BE1A6AD726B6}"/>
              </a:ext>
            </a:extLst>
          </p:cNvPr>
          <p:cNvPicPr>
            <a:picLocks noChangeAspect="1"/>
          </p:cNvPicPr>
          <p:nvPr/>
        </p:nvPicPr>
        <p:blipFill>
          <a:blip r:embed="rId3"/>
          <a:stretch>
            <a:fillRect/>
          </a:stretch>
        </p:blipFill>
        <p:spPr>
          <a:xfrm>
            <a:off x="536331" y="388278"/>
            <a:ext cx="2005758" cy="1377815"/>
          </a:xfrm>
          <a:prstGeom prst="rect">
            <a:avLst/>
          </a:prstGeom>
        </p:spPr>
      </p:pic>
    </p:spTree>
    <p:extLst>
      <p:ext uri="{BB962C8B-B14F-4D97-AF65-F5344CB8AC3E}">
        <p14:creationId xmlns:p14="http://schemas.microsoft.com/office/powerpoint/2010/main" val="371488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r>
              <a:rPr lang="nl-NL" dirty="0">
                <a:solidFill>
                  <a:prstClr val="black"/>
                </a:solidFill>
              </a:rPr>
              <a:t>www.belastingdienst.nl/kennisnetwerk</a:t>
            </a:r>
          </a:p>
        </p:txBody>
      </p:sp>
      <p:sp>
        <p:nvSpPr>
          <p:cNvPr id="2" name="Titel 1"/>
          <p:cNvSpPr>
            <a:spLocks noGrp="1"/>
          </p:cNvSpPr>
          <p:nvPr>
            <p:ph type="title" idx="4294967295"/>
          </p:nvPr>
        </p:nvSpPr>
        <p:spPr>
          <a:xfrm>
            <a:off x="6459538" y="2768598"/>
            <a:ext cx="5732462" cy="1547812"/>
          </a:xfrm>
        </p:spPr>
        <p:txBody>
          <a:bodyPr>
            <a:normAutofit/>
          </a:bodyPr>
          <a:lstStyle/>
          <a:p>
            <a:pPr algn="ctr"/>
            <a:r>
              <a:rPr lang="nl-NL" sz="5400" dirty="0">
                <a:solidFill>
                  <a:schemeClr val="tx1"/>
                </a:solidFill>
              </a:rPr>
              <a:t>Heffingskortingen</a:t>
            </a:r>
            <a:r>
              <a:rPr lang="nl-NL" sz="3200" dirty="0">
                <a:solidFill>
                  <a:schemeClr val="tx1"/>
                </a:solidFill>
              </a:rPr>
              <a:t> </a:t>
            </a:r>
          </a:p>
        </p:txBody>
      </p:sp>
      <p:pic>
        <p:nvPicPr>
          <p:cNvPr id="6" name="Afbeelding 5"/>
          <p:cNvPicPr>
            <a:picLocks noChangeAspect="1"/>
          </p:cNvPicPr>
          <p:nvPr/>
        </p:nvPicPr>
        <p:blipFill>
          <a:blip r:embed="rId3"/>
          <a:stretch>
            <a:fillRect/>
          </a:stretch>
        </p:blipFill>
        <p:spPr>
          <a:xfrm>
            <a:off x="412196" y="1637379"/>
            <a:ext cx="5898768" cy="3810251"/>
          </a:xfrm>
          <a:prstGeom prst="rect">
            <a:avLst/>
          </a:prstGeom>
        </p:spPr>
      </p:pic>
    </p:spTree>
    <p:extLst>
      <p:ext uri="{BB962C8B-B14F-4D97-AF65-F5344CB8AC3E}">
        <p14:creationId xmlns:p14="http://schemas.microsoft.com/office/powerpoint/2010/main" val="245583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2"/>
          <a:stretch>
            <a:fillRect/>
          </a:stretch>
        </p:blipFill>
        <p:spPr>
          <a:xfrm>
            <a:off x="438958" y="6570388"/>
            <a:ext cx="6297714" cy="365792"/>
          </a:xfrm>
          <a:prstGeom prst="rect">
            <a:avLst/>
          </a:prstGeom>
        </p:spPr>
      </p:pic>
      <p:sp>
        <p:nvSpPr>
          <p:cNvPr id="8" name="Rechthoek 7"/>
          <p:cNvSpPr/>
          <p:nvPr/>
        </p:nvSpPr>
        <p:spPr>
          <a:xfrm>
            <a:off x="0" y="545123"/>
            <a:ext cx="12192000" cy="97594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tel 1"/>
          <p:cNvSpPr>
            <a:spLocks noGrp="1"/>
          </p:cNvSpPr>
          <p:nvPr>
            <p:ph type="ctrTitle"/>
          </p:nvPr>
        </p:nvSpPr>
        <p:spPr>
          <a:xfrm>
            <a:off x="2805344" y="724384"/>
            <a:ext cx="7862656" cy="670434"/>
          </a:xfrm>
        </p:spPr>
        <p:txBody>
          <a:bodyPr>
            <a:normAutofit/>
          </a:bodyPr>
          <a:lstStyle/>
          <a:p>
            <a:pPr algn="l"/>
            <a:r>
              <a:rPr lang="nl-NL" sz="3400" dirty="0">
                <a:latin typeface="Trebuchet MS" panose="020B0603020202020204" pitchFamily="34" charset="0"/>
              </a:rPr>
              <a:t>Algemene heffingskorting</a:t>
            </a:r>
          </a:p>
        </p:txBody>
      </p:sp>
      <p:pic>
        <p:nvPicPr>
          <p:cNvPr id="14" name="Afbeelding 13"/>
          <p:cNvPicPr>
            <a:picLocks noChangeAspect="1"/>
          </p:cNvPicPr>
          <p:nvPr/>
        </p:nvPicPr>
        <p:blipFill>
          <a:blip r:embed="rId3"/>
          <a:stretch>
            <a:fillRect/>
          </a:stretch>
        </p:blipFill>
        <p:spPr>
          <a:xfrm>
            <a:off x="536331" y="388278"/>
            <a:ext cx="2005758" cy="1377815"/>
          </a:xfrm>
          <a:prstGeom prst="rect">
            <a:avLst/>
          </a:prstGeom>
        </p:spPr>
      </p:pic>
      <p:graphicFrame>
        <p:nvGraphicFramePr>
          <p:cNvPr id="3" name="Tabel 2"/>
          <p:cNvGraphicFramePr>
            <a:graphicFrameLocks noGrp="1"/>
          </p:cNvGraphicFramePr>
          <p:nvPr>
            <p:extLst>
              <p:ext uri="{D42A27DB-BD31-4B8C-83A1-F6EECF244321}">
                <p14:modId xmlns:p14="http://schemas.microsoft.com/office/powerpoint/2010/main" val="3120196679"/>
              </p:ext>
            </p:extLst>
          </p:nvPr>
        </p:nvGraphicFramePr>
        <p:xfrm>
          <a:off x="2935700" y="2507116"/>
          <a:ext cx="5172602" cy="1005840"/>
        </p:xfrm>
        <a:graphic>
          <a:graphicData uri="http://schemas.openxmlformats.org/drawingml/2006/table">
            <a:tbl>
              <a:tblPr firstRow="1" bandRow="1">
                <a:tableStyleId>{5C22544A-7EE6-4342-B048-85BDC9FD1C3A}</a:tableStyleId>
              </a:tblPr>
              <a:tblGrid>
                <a:gridCol w="2256542">
                  <a:extLst>
                    <a:ext uri="{9D8B030D-6E8A-4147-A177-3AD203B41FA5}">
                      <a16:colId xmlns:a16="http://schemas.microsoft.com/office/drawing/2014/main" val="20000"/>
                    </a:ext>
                  </a:extLst>
                </a:gridCol>
                <a:gridCol w="2916060">
                  <a:extLst>
                    <a:ext uri="{9D8B030D-6E8A-4147-A177-3AD203B41FA5}">
                      <a16:colId xmlns:a16="http://schemas.microsoft.com/office/drawing/2014/main" val="20001"/>
                    </a:ext>
                  </a:extLst>
                </a:gridCol>
              </a:tblGrid>
              <a:tr h="582386">
                <a:tc>
                  <a:txBody>
                    <a:bodyPr/>
                    <a:lstStyle/>
                    <a:p>
                      <a:endParaRPr lang="nl-NL" sz="2000" b="0" dirty="0">
                        <a:solidFill>
                          <a:schemeClr val="tx1"/>
                        </a:solidFill>
                        <a:latin typeface="Trebuchet MS" panose="020B0603020202020204" pitchFamily="34" charset="0"/>
                      </a:endParaRPr>
                    </a:p>
                    <a:p>
                      <a:endParaRPr lang="nl-NL" sz="2000" b="0" dirty="0">
                        <a:solidFill>
                          <a:schemeClr val="tx1"/>
                        </a:solidFill>
                        <a:latin typeface="Trebuchet MS" panose="020B0603020202020204" pitchFamily="34" charset="0"/>
                      </a:endParaRPr>
                    </a:p>
                    <a:p>
                      <a:endParaRPr lang="nl-NL" sz="2000" b="0" dirty="0">
                        <a:solidFill>
                          <a:schemeClr val="tx1"/>
                        </a:solidFill>
                        <a:latin typeface="Trebuchet MS" panose="020B0603020202020204" pitchFamily="34" charset="0"/>
                      </a:endParaRPr>
                    </a:p>
                  </a:txBody>
                  <a:tcPr>
                    <a:noFill/>
                  </a:tcPr>
                </a:tc>
                <a:tc>
                  <a:txBody>
                    <a:bodyPr/>
                    <a:lstStyle/>
                    <a:p>
                      <a:endParaRPr lang="nl-NL" sz="2000" b="0" dirty="0">
                        <a:solidFill>
                          <a:schemeClr val="tx1"/>
                        </a:solidFill>
                        <a:latin typeface="Trebuchet MS" panose="020B0603020202020204" pitchFamily="34" charset="0"/>
                      </a:endParaRPr>
                    </a:p>
                    <a:p>
                      <a:endParaRPr lang="nl-NL" sz="2000" b="0" dirty="0">
                        <a:solidFill>
                          <a:schemeClr val="tx1"/>
                        </a:solidFill>
                        <a:latin typeface="Trebuchet MS" panose="020B0603020202020204" pitchFamily="34" charset="0"/>
                      </a:endParaRPr>
                    </a:p>
                    <a:p>
                      <a:endParaRPr lang="nl-NL" sz="2000" b="0" dirty="0">
                        <a:solidFill>
                          <a:schemeClr val="tx1"/>
                        </a:solidFill>
                        <a:latin typeface="Trebuchet MS" panose="020B0603020202020204" pitchFamily="34" charset="0"/>
                      </a:endParaRPr>
                    </a:p>
                  </a:txBody>
                  <a:tcPr>
                    <a:noFill/>
                  </a:tcPr>
                </a:tc>
                <a:extLst>
                  <a:ext uri="{0D108BD9-81ED-4DB2-BD59-A6C34878D82A}">
                    <a16:rowId xmlns:a16="http://schemas.microsoft.com/office/drawing/2014/main" val="10000"/>
                  </a:ext>
                </a:extLst>
              </a:tr>
            </a:tbl>
          </a:graphicData>
        </a:graphic>
      </p:graphicFrame>
      <p:sp>
        <p:nvSpPr>
          <p:cNvPr id="5" name="Tekstvak 4"/>
          <p:cNvSpPr txBox="1"/>
          <p:nvPr/>
        </p:nvSpPr>
        <p:spPr>
          <a:xfrm>
            <a:off x="631530" y="2178770"/>
            <a:ext cx="6256421" cy="400110"/>
          </a:xfrm>
          <a:prstGeom prst="rect">
            <a:avLst/>
          </a:prstGeom>
          <a:noFill/>
        </p:spPr>
        <p:txBody>
          <a:bodyPr wrap="square" rtlCol="0">
            <a:spAutoFit/>
          </a:bodyPr>
          <a:lstStyle/>
          <a:p>
            <a:r>
              <a:rPr lang="nl-NL" sz="2000" dirty="0">
                <a:latin typeface="Trebuchet MS" panose="020B0603020202020204" pitchFamily="34" charset="0"/>
              </a:rPr>
              <a:t>U bereikt in 2024 nog niet de AOW-leeftijd</a:t>
            </a:r>
          </a:p>
        </p:txBody>
      </p:sp>
      <p:graphicFrame>
        <p:nvGraphicFramePr>
          <p:cNvPr id="2" name="Tabel 3">
            <a:extLst>
              <a:ext uri="{FF2B5EF4-FFF2-40B4-BE49-F238E27FC236}">
                <a16:creationId xmlns:a16="http://schemas.microsoft.com/office/drawing/2014/main" id="{83DF2B42-D2C2-42AC-A03A-C836EA2037FA}"/>
              </a:ext>
            </a:extLst>
          </p:cNvPr>
          <p:cNvGraphicFramePr>
            <a:graphicFrameLocks noGrp="1"/>
          </p:cNvGraphicFramePr>
          <p:nvPr>
            <p:extLst>
              <p:ext uri="{D42A27DB-BD31-4B8C-83A1-F6EECF244321}">
                <p14:modId xmlns:p14="http://schemas.microsoft.com/office/powerpoint/2010/main" val="2051727701"/>
              </p:ext>
            </p:extLst>
          </p:nvPr>
        </p:nvGraphicFramePr>
        <p:xfrm>
          <a:off x="753883" y="2991557"/>
          <a:ext cx="10962987" cy="1752600"/>
        </p:xfrm>
        <a:graphic>
          <a:graphicData uri="http://schemas.openxmlformats.org/drawingml/2006/table">
            <a:tbl>
              <a:tblPr firstRow="1" bandRow="1">
                <a:tableStyleId>{5C22544A-7EE6-4342-B048-85BDC9FD1C3A}</a:tableStyleId>
              </a:tblPr>
              <a:tblGrid>
                <a:gridCol w="3516365">
                  <a:extLst>
                    <a:ext uri="{9D8B030D-6E8A-4147-A177-3AD203B41FA5}">
                      <a16:colId xmlns:a16="http://schemas.microsoft.com/office/drawing/2014/main" val="871119678"/>
                    </a:ext>
                  </a:extLst>
                </a:gridCol>
                <a:gridCol w="7446622">
                  <a:extLst>
                    <a:ext uri="{9D8B030D-6E8A-4147-A177-3AD203B41FA5}">
                      <a16:colId xmlns:a16="http://schemas.microsoft.com/office/drawing/2014/main" val="3610362537"/>
                    </a:ext>
                  </a:extLst>
                </a:gridCol>
              </a:tblGrid>
              <a:tr h="570257">
                <a:tc>
                  <a:txBody>
                    <a:bodyPr/>
                    <a:lstStyle/>
                    <a:p>
                      <a:pPr algn="l" fontAlgn="t"/>
                      <a:r>
                        <a:rPr lang="nl-NL" b="0" dirty="0">
                          <a:effectLst/>
                          <a:latin typeface="Trebuchet MS" panose="020B0603020202020204" pitchFamily="34" charset="0"/>
                        </a:rPr>
                        <a:t>Belastbaar inkomen uit werk en woning</a:t>
                      </a:r>
                    </a:p>
                  </a:txBody>
                  <a:tcPr/>
                </a:tc>
                <a:tc>
                  <a:txBody>
                    <a:bodyPr/>
                    <a:lstStyle/>
                    <a:p>
                      <a:pPr algn="l" fontAlgn="t"/>
                      <a:r>
                        <a:rPr lang="nl-NL" b="0" dirty="0">
                          <a:effectLst/>
                          <a:latin typeface="Trebuchet MS" panose="020B0603020202020204" pitchFamily="34" charset="0"/>
                        </a:rPr>
                        <a:t>Algemene heffingskorting</a:t>
                      </a:r>
                    </a:p>
                  </a:txBody>
                  <a:tcPr/>
                </a:tc>
                <a:extLst>
                  <a:ext uri="{0D108BD9-81ED-4DB2-BD59-A6C34878D82A}">
                    <a16:rowId xmlns:a16="http://schemas.microsoft.com/office/drawing/2014/main" val="1442120879"/>
                  </a:ext>
                </a:extLst>
              </a:tr>
              <a:tr h="370840">
                <a:tc>
                  <a:txBody>
                    <a:bodyPr/>
                    <a:lstStyle/>
                    <a:p>
                      <a:pPr algn="l" fontAlgn="t"/>
                      <a:r>
                        <a:rPr lang="nl-NL" b="0" dirty="0">
                          <a:effectLst/>
                          <a:latin typeface="Trebuchet MS" panose="020B0603020202020204" pitchFamily="34" charset="0"/>
                        </a:rPr>
                        <a:t>tot     € 24.813</a:t>
                      </a:r>
                    </a:p>
                  </a:txBody>
                  <a:tcPr/>
                </a:tc>
                <a:tc>
                  <a:txBody>
                    <a:bodyPr/>
                    <a:lstStyle/>
                    <a:p>
                      <a:pPr fontAlgn="t"/>
                      <a:r>
                        <a:rPr lang="nl-NL" b="0" dirty="0">
                          <a:effectLst/>
                          <a:latin typeface="Trebuchet MS" panose="020B0603020202020204" pitchFamily="34" charset="0"/>
                        </a:rPr>
                        <a:t>€ 3.362</a:t>
                      </a:r>
                    </a:p>
                  </a:txBody>
                  <a:tcPr/>
                </a:tc>
                <a:extLst>
                  <a:ext uri="{0D108BD9-81ED-4DB2-BD59-A6C34878D82A}">
                    <a16:rowId xmlns:a16="http://schemas.microsoft.com/office/drawing/2014/main" val="3379490963"/>
                  </a:ext>
                </a:extLst>
              </a:tr>
              <a:tr h="370840">
                <a:tc>
                  <a:txBody>
                    <a:bodyPr/>
                    <a:lstStyle/>
                    <a:p>
                      <a:pPr algn="l" fontAlgn="t"/>
                      <a:r>
                        <a:rPr lang="nl-NL" b="0" dirty="0">
                          <a:effectLst/>
                          <a:latin typeface="Trebuchet MS" panose="020B0603020202020204" pitchFamily="34" charset="0"/>
                        </a:rPr>
                        <a:t>vanaf € 24.813 tot € 75.518</a:t>
                      </a:r>
                    </a:p>
                  </a:txBody>
                  <a:tcPr/>
                </a:tc>
                <a:tc>
                  <a:txBody>
                    <a:bodyPr/>
                    <a:lstStyle/>
                    <a:p>
                      <a:pPr fontAlgn="t"/>
                      <a:r>
                        <a:rPr lang="nl-NL" b="0" dirty="0">
                          <a:effectLst/>
                          <a:latin typeface="Trebuchet MS" panose="020B0603020202020204" pitchFamily="34" charset="0"/>
                        </a:rPr>
                        <a:t>€ 3.070 - 6,630% x (belastbaar inkomen uit werk en woning - € 24.812)</a:t>
                      </a:r>
                    </a:p>
                  </a:txBody>
                  <a:tcPr/>
                </a:tc>
                <a:extLst>
                  <a:ext uri="{0D108BD9-81ED-4DB2-BD59-A6C34878D82A}">
                    <a16:rowId xmlns:a16="http://schemas.microsoft.com/office/drawing/2014/main" val="382957317"/>
                  </a:ext>
                </a:extLst>
              </a:tr>
              <a:tr h="370840">
                <a:tc>
                  <a:txBody>
                    <a:bodyPr/>
                    <a:lstStyle/>
                    <a:p>
                      <a:pPr algn="l" fontAlgn="t"/>
                      <a:r>
                        <a:rPr lang="nl-NL" b="0" dirty="0">
                          <a:effectLst/>
                          <a:latin typeface="Trebuchet MS" panose="020B0603020202020204" pitchFamily="34" charset="0"/>
                        </a:rPr>
                        <a:t>vanaf € 75.518</a:t>
                      </a:r>
                    </a:p>
                  </a:txBody>
                  <a:tcPr/>
                </a:tc>
                <a:tc>
                  <a:txBody>
                    <a:bodyPr/>
                    <a:lstStyle/>
                    <a:p>
                      <a:pPr fontAlgn="t"/>
                      <a:r>
                        <a:rPr lang="nl-NL" b="0" dirty="0">
                          <a:effectLst/>
                          <a:latin typeface="Trebuchet MS" panose="020B0603020202020204" pitchFamily="34" charset="0"/>
                        </a:rPr>
                        <a:t>€ 0</a:t>
                      </a:r>
                    </a:p>
                  </a:txBody>
                  <a:tcPr/>
                </a:tc>
                <a:extLst>
                  <a:ext uri="{0D108BD9-81ED-4DB2-BD59-A6C34878D82A}">
                    <a16:rowId xmlns:a16="http://schemas.microsoft.com/office/drawing/2014/main" val="3664699840"/>
                  </a:ext>
                </a:extLst>
              </a:tr>
            </a:tbl>
          </a:graphicData>
        </a:graphic>
      </p:graphicFrame>
    </p:spTree>
    <p:extLst>
      <p:ext uri="{BB962C8B-B14F-4D97-AF65-F5344CB8AC3E}">
        <p14:creationId xmlns:p14="http://schemas.microsoft.com/office/powerpoint/2010/main" val="73781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2"/>
          <a:stretch>
            <a:fillRect/>
          </a:stretch>
        </p:blipFill>
        <p:spPr>
          <a:xfrm>
            <a:off x="438958" y="6570388"/>
            <a:ext cx="6297714" cy="365792"/>
          </a:xfrm>
          <a:prstGeom prst="rect">
            <a:avLst/>
          </a:prstGeom>
        </p:spPr>
      </p:pic>
      <p:sp>
        <p:nvSpPr>
          <p:cNvPr id="8" name="Rechthoek 7"/>
          <p:cNvSpPr/>
          <p:nvPr/>
        </p:nvSpPr>
        <p:spPr>
          <a:xfrm>
            <a:off x="0" y="545123"/>
            <a:ext cx="12192000" cy="97594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tel 1"/>
          <p:cNvSpPr>
            <a:spLocks noGrp="1"/>
          </p:cNvSpPr>
          <p:nvPr>
            <p:ph type="ctrTitle"/>
          </p:nvPr>
        </p:nvSpPr>
        <p:spPr>
          <a:xfrm>
            <a:off x="2805344" y="724384"/>
            <a:ext cx="7862656" cy="670434"/>
          </a:xfrm>
        </p:spPr>
        <p:txBody>
          <a:bodyPr>
            <a:normAutofit/>
          </a:bodyPr>
          <a:lstStyle/>
          <a:p>
            <a:pPr algn="l"/>
            <a:r>
              <a:rPr lang="nl-NL" sz="3400" dirty="0">
                <a:latin typeface="Trebuchet MS" panose="020B0603020202020204" pitchFamily="34" charset="0"/>
              </a:rPr>
              <a:t>Algemene heffingskorting</a:t>
            </a:r>
          </a:p>
        </p:txBody>
      </p:sp>
      <p:pic>
        <p:nvPicPr>
          <p:cNvPr id="14" name="Afbeelding 13"/>
          <p:cNvPicPr>
            <a:picLocks noChangeAspect="1"/>
          </p:cNvPicPr>
          <p:nvPr/>
        </p:nvPicPr>
        <p:blipFill>
          <a:blip r:embed="rId3"/>
          <a:stretch>
            <a:fillRect/>
          </a:stretch>
        </p:blipFill>
        <p:spPr>
          <a:xfrm>
            <a:off x="536331" y="388278"/>
            <a:ext cx="2005758" cy="1377815"/>
          </a:xfrm>
          <a:prstGeom prst="rect">
            <a:avLst/>
          </a:prstGeom>
        </p:spPr>
      </p:pic>
      <p:graphicFrame>
        <p:nvGraphicFramePr>
          <p:cNvPr id="3" name="Tabel 2"/>
          <p:cNvGraphicFramePr>
            <a:graphicFrameLocks noGrp="1"/>
          </p:cNvGraphicFramePr>
          <p:nvPr/>
        </p:nvGraphicFramePr>
        <p:xfrm>
          <a:off x="2935700" y="2083662"/>
          <a:ext cx="5172602" cy="1005840"/>
        </p:xfrm>
        <a:graphic>
          <a:graphicData uri="http://schemas.openxmlformats.org/drawingml/2006/table">
            <a:tbl>
              <a:tblPr firstRow="1" bandRow="1">
                <a:tableStyleId>{5C22544A-7EE6-4342-B048-85BDC9FD1C3A}</a:tableStyleId>
              </a:tblPr>
              <a:tblGrid>
                <a:gridCol w="2256542">
                  <a:extLst>
                    <a:ext uri="{9D8B030D-6E8A-4147-A177-3AD203B41FA5}">
                      <a16:colId xmlns:a16="http://schemas.microsoft.com/office/drawing/2014/main" val="20000"/>
                    </a:ext>
                  </a:extLst>
                </a:gridCol>
                <a:gridCol w="2916060">
                  <a:extLst>
                    <a:ext uri="{9D8B030D-6E8A-4147-A177-3AD203B41FA5}">
                      <a16:colId xmlns:a16="http://schemas.microsoft.com/office/drawing/2014/main" val="20001"/>
                    </a:ext>
                  </a:extLst>
                </a:gridCol>
              </a:tblGrid>
              <a:tr h="594224">
                <a:tc>
                  <a:txBody>
                    <a:bodyPr/>
                    <a:lstStyle/>
                    <a:p>
                      <a:endParaRPr lang="nl-NL" sz="2000" b="0" dirty="0">
                        <a:solidFill>
                          <a:schemeClr val="tx1"/>
                        </a:solidFill>
                        <a:latin typeface="Trebuchet MS" panose="020B0603020202020204" pitchFamily="34" charset="0"/>
                      </a:endParaRPr>
                    </a:p>
                    <a:p>
                      <a:endParaRPr lang="nl-NL" sz="2000" b="0" dirty="0">
                        <a:solidFill>
                          <a:schemeClr val="tx1"/>
                        </a:solidFill>
                        <a:latin typeface="Trebuchet MS" panose="020B0603020202020204" pitchFamily="34" charset="0"/>
                      </a:endParaRPr>
                    </a:p>
                    <a:p>
                      <a:endParaRPr lang="nl-NL" sz="2000" b="0" dirty="0">
                        <a:solidFill>
                          <a:schemeClr val="tx1"/>
                        </a:solidFill>
                        <a:latin typeface="Trebuchet MS" panose="020B0603020202020204" pitchFamily="34" charset="0"/>
                      </a:endParaRPr>
                    </a:p>
                  </a:txBody>
                  <a:tcPr>
                    <a:noFill/>
                  </a:tcPr>
                </a:tc>
                <a:tc>
                  <a:txBody>
                    <a:bodyPr/>
                    <a:lstStyle/>
                    <a:p>
                      <a:endParaRPr lang="nl-NL" sz="2000" b="0" dirty="0">
                        <a:solidFill>
                          <a:schemeClr val="tx1"/>
                        </a:solidFill>
                        <a:latin typeface="Trebuchet MS" panose="020B0603020202020204" pitchFamily="34" charset="0"/>
                      </a:endParaRPr>
                    </a:p>
                    <a:p>
                      <a:endParaRPr lang="nl-NL" sz="2000" b="0" dirty="0">
                        <a:solidFill>
                          <a:schemeClr val="tx1"/>
                        </a:solidFill>
                        <a:latin typeface="Trebuchet MS" panose="020B0603020202020204" pitchFamily="34" charset="0"/>
                      </a:endParaRPr>
                    </a:p>
                    <a:p>
                      <a:endParaRPr lang="nl-NL" sz="2000" b="0" dirty="0">
                        <a:solidFill>
                          <a:schemeClr val="tx1"/>
                        </a:solidFill>
                        <a:latin typeface="Trebuchet MS" panose="020B0603020202020204" pitchFamily="34" charset="0"/>
                      </a:endParaRPr>
                    </a:p>
                  </a:txBody>
                  <a:tcPr>
                    <a:noFill/>
                  </a:tcPr>
                </a:tc>
                <a:extLst>
                  <a:ext uri="{0D108BD9-81ED-4DB2-BD59-A6C34878D82A}">
                    <a16:rowId xmlns:a16="http://schemas.microsoft.com/office/drawing/2014/main" val="10000"/>
                  </a:ext>
                </a:extLst>
              </a:tr>
            </a:tbl>
          </a:graphicData>
        </a:graphic>
      </p:graphicFrame>
      <p:sp>
        <p:nvSpPr>
          <p:cNvPr id="5" name="Tekstvak 4"/>
          <p:cNvSpPr txBox="1"/>
          <p:nvPr/>
        </p:nvSpPr>
        <p:spPr>
          <a:xfrm>
            <a:off x="536331" y="2118428"/>
            <a:ext cx="6256421" cy="400110"/>
          </a:xfrm>
          <a:prstGeom prst="rect">
            <a:avLst/>
          </a:prstGeom>
          <a:noFill/>
        </p:spPr>
        <p:txBody>
          <a:bodyPr wrap="square" rtlCol="0">
            <a:spAutoFit/>
          </a:bodyPr>
          <a:lstStyle/>
          <a:p>
            <a:r>
              <a:rPr lang="nl-NL" sz="2000" dirty="0">
                <a:latin typeface="Trebuchet MS" panose="020B0603020202020204" pitchFamily="34" charset="0"/>
              </a:rPr>
              <a:t>U hebt in 2024 het gehele jaar de AOW-leeftijd</a:t>
            </a:r>
          </a:p>
        </p:txBody>
      </p:sp>
      <p:graphicFrame>
        <p:nvGraphicFramePr>
          <p:cNvPr id="2" name="Tabel 3">
            <a:extLst>
              <a:ext uri="{FF2B5EF4-FFF2-40B4-BE49-F238E27FC236}">
                <a16:creationId xmlns:a16="http://schemas.microsoft.com/office/drawing/2014/main" id="{83DF2B42-D2C2-42AC-A03A-C836EA2037FA}"/>
              </a:ext>
            </a:extLst>
          </p:cNvPr>
          <p:cNvGraphicFramePr>
            <a:graphicFrameLocks noGrp="1"/>
          </p:cNvGraphicFramePr>
          <p:nvPr>
            <p:extLst>
              <p:ext uri="{D42A27DB-BD31-4B8C-83A1-F6EECF244321}">
                <p14:modId xmlns:p14="http://schemas.microsoft.com/office/powerpoint/2010/main" val="385124872"/>
              </p:ext>
            </p:extLst>
          </p:nvPr>
        </p:nvGraphicFramePr>
        <p:xfrm>
          <a:off x="602597" y="2870873"/>
          <a:ext cx="11203921" cy="1752600"/>
        </p:xfrm>
        <a:graphic>
          <a:graphicData uri="http://schemas.openxmlformats.org/drawingml/2006/table">
            <a:tbl>
              <a:tblPr firstRow="1" bandRow="1">
                <a:tableStyleId>{5C22544A-7EE6-4342-B048-85BDC9FD1C3A}</a:tableStyleId>
              </a:tblPr>
              <a:tblGrid>
                <a:gridCol w="3630984">
                  <a:extLst>
                    <a:ext uri="{9D8B030D-6E8A-4147-A177-3AD203B41FA5}">
                      <a16:colId xmlns:a16="http://schemas.microsoft.com/office/drawing/2014/main" val="871119678"/>
                    </a:ext>
                  </a:extLst>
                </a:gridCol>
                <a:gridCol w="7572937">
                  <a:extLst>
                    <a:ext uri="{9D8B030D-6E8A-4147-A177-3AD203B41FA5}">
                      <a16:colId xmlns:a16="http://schemas.microsoft.com/office/drawing/2014/main" val="3610362537"/>
                    </a:ext>
                  </a:extLst>
                </a:gridCol>
              </a:tblGrid>
              <a:tr h="370840">
                <a:tc>
                  <a:txBody>
                    <a:bodyPr/>
                    <a:lstStyle/>
                    <a:p>
                      <a:pPr algn="l" fontAlgn="t"/>
                      <a:r>
                        <a:rPr lang="nl-NL" b="1" dirty="0">
                          <a:effectLst/>
                          <a:latin typeface="Trebuchet MS" panose="020B0603020202020204" pitchFamily="34" charset="0"/>
                        </a:rPr>
                        <a:t>Belastbaar inkomen uit werk en woning</a:t>
                      </a:r>
                    </a:p>
                  </a:txBody>
                  <a:tcPr/>
                </a:tc>
                <a:tc>
                  <a:txBody>
                    <a:bodyPr/>
                    <a:lstStyle/>
                    <a:p>
                      <a:pPr algn="l" fontAlgn="t"/>
                      <a:r>
                        <a:rPr lang="nl-NL" b="1" dirty="0">
                          <a:effectLst/>
                          <a:latin typeface="Trebuchet MS" panose="020B0603020202020204" pitchFamily="34" charset="0"/>
                        </a:rPr>
                        <a:t>Algemene heffingskorting *</a:t>
                      </a:r>
                    </a:p>
                  </a:txBody>
                  <a:tcPr/>
                </a:tc>
                <a:extLst>
                  <a:ext uri="{0D108BD9-81ED-4DB2-BD59-A6C34878D82A}">
                    <a16:rowId xmlns:a16="http://schemas.microsoft.com/office/drawing/2014/main" val="1442120879"/>
                  </a:ext>
                </a:extLst>
              </a:tr>
              <a:tr h="370840">
                <a:tc>
                  <a:txBody>
                    <a:bodyPr/>
                    <a:lstStyle/>
                    <a:p>
                      <a:pPr algn="l" fontAlgn="t"/>
                      <a:r>
                        <a:rPr lang="nl-NL" b="0" dirty="0">
                          <a:effectLst/>
                          <a:latin typeface="Trebuchet MS" panose="020B0603020202020204" pitchFamily="34" charset="0"/>
                        </a:rPr>
                        <a:t>tot     € 24.813</a:t>
                      </a:r>
                    </a:p>
                  </a:txBody>
                  <a:tcPr/>
                </a:tc>
                <a:tc>
                  <a:txBody>
                    <a:bodyPr/>
                    <a:lstStyle/>
                    <a:p>
                      <a:pPr fontAlgn="t"/>
                      <a:r>
                        <a:rPr lang="nl-NL" dirty="0">
                          <a:effectLst/>
                          <a:latin typeface="Trebuchet MS" panose="020B0603020202020204" pitchFamily="34" charset="0"/>
                        </a:rPr>
                        <a:t>€ 1.735</a:t>
                      </a:r>
                    </a:p>
                  </a:txBody>
                  <a:tcPr/>
                </a:tc>
                <a:extLst>
                  <a:ext uri="{0D108BD9-81ED-4DB2-BD59-A6C34878D82A}">
                    <a16:rowId xmlns:a16="http://schemas.microsoft.com/office/drawing/2014/main" val="3379490963"/>
                  </a:ext>
                </a:extLst>
              </a:tr>
              <a:tr h="370840">
                <a:tc>
                  <a:txBody>
                    <a:bodyPr/>
                    <a:lstStyle/>
                    <a:p>
                      <a:pPr algn="l" fontAlgn="t"/>
                      <a:r>
                        <a:rPr lang="nl-NL" b="0" dirty="0">
                          <a:effectLst/>
                          <a:latin typeface="Trebuchet MS" panose="020B0603020202020204" pitchFamily="34" charset="0"/>
                        </a:rPr>
                        <a:t>vanaf € 24.813 tot € 75.518</a:t>
                      </a:r>
                    </a:p>
                  </a:txBody>
                  <a:tcPr/>
                </a:tc>
                <a:tc>
                  <a:txBody>
                    <a:bodyPr/>
                    <a:lstStyle/>
                    <a:p>
                      <a:pPr fontAlgn="t"/>
                      <a:r>
                        <a:rPr lang="nl-NL" dirty="0">
                          <a:effectLst/>
                          <a:latin typeface="Trebuchet MS" panose="020B0603020202020204" pitchFamily="34" charset="0"/>
                        </a:rPr>
                        <a:t>€ 1.735 - 3,421% x (belastbaar inkomen uit werk en woning - € 24.812)</a:t>
                      </a:r>
                    </a:p>
                  </a:txBody>
                  <a:tcPr/>
                </a:tc>
                <a:extLst>
                  <a:ext uri="{0D108BD9-81ED-4DB2-BD59-A6C34878D82A}">
                    <a16:rowId xmlns:a16="http://schemas.microsoft.com/office/drawing/2014/main" val="382957317"/>
                  </a:ext>
                </a:extLst>
              </a:tr>
              <a:tr h="370840">
                <a:tc>
                  <a:txBody>
                    <a:bodyPr/>
                    <a:lstStyle/>
                    <a:p>
                      <a:pPr algn="l" fontAlgn="t"/>
                      <a:r>
                        <a:rPr lang="nl-NL" b="0" dirty="0">
                          <a:effectLst/>
                          <a:latin typeface="Trebuchet MS" panose="020B0603020202020204" pitchFamily="34" charset="0"/>
                        </a:rPr>
                        <a:t>vanaf € 75.518</a:t>
                      </a:r>
                    </a:p>
                  </a:txBody>
                  <a:tcPr/>
                </a:tc>
                <a:tc>
                  <a:txBody>
                    <a:bodyPr/>
                    <a:lstStyle/>
                    <a:p>
                      <a:pPr fontAlgn="t"/>
                      <a:r>
                        <a:rPr lang="nl-NL" dirty="0">
                          <a:effectLst/>
                          <a:latin typeface="Trebuchet MS" panose="020B0603020202020204" pitchFamily="34" charset="0"/>
                        </a:rPr>
                        <a:t>€ 0</a:t>
                      </a:r>
                    </a:p>
                  </a:txBody>
                  <a:tcPr/>
                </a:tc>
                <a:extLst>
                  <a:ext uri="{0D108BD9-81ED-4DB2-BD59-A6C34878D82A}">
                    <a16:rowId xmlns:a16="http://schemas.microsoft.com/office/drawing/2014/main" val="3664699840"/>
                  </a:ext>
                </a:extLst>
              </a:tr>
            </a:tbl>
          </a:graphicData>
        </a:graphic>
      </p:graphicFrame>
      <p:sp>
        <p:nvSpPr>
          <p:cNvPr id="9" name="Tekstvak 8">
            <a:extLst>
              <a:ext uri="{FF2B5EF4-FFF2-40B4-BE49-F238E27FC236}">
                <a16:creationId xmlns:a16="http://schemas.microsoft.com/office/drawing/2014/main" id="{67C53B73-54A2-419C-8882-E671150B2D3E}"/>
              </a:ext>
            </a:extLst>
          </p:cNvPr>
          <p:cNvSpPr txBox="1"/>
          <p:nvPr/>
        </p:nvSpPr>
        <p:spPr>
          <a:xfrm>
            <a:off x="733114" y="5245006"/>
            <a:ext cx="9315928" cy="954107"/>
          </a:xfrm>
          <a:prstGeom prst="rect">
            <a:avLst/>
          </a:prstGeom>
          <a:noFill/>
        </p:spPr>
        <p:txBody>
          <a:bodyPr wrap="square" rtlCol="0">
            <a:spAutoFit/>
          </a:bodyPr>
          <a:lstStyle/>
          <a:p>
            <a:r>
              <a:rPr lang="nl-NL" sz="2000" dirty="0">
                <a:latin typeface="Trebuchet MS" panose="020B0603020202020204" pitchFamily="34" charset="0"/>
              </a:rPr>
              <a:t>* </a:t>
            </a:r>
            <a:r>
              <a:rPr lang="nl-NL" dirty="0">
                <a:latin typeface="Trebuchet MS" panose="020B0603020202020204" pitchFamily="34" charset="0"/>
              </a:rPr>
              <a:t>Door een verschil in afronden, kan de korting op uw belastingaanslag een enkele euro afwijken van de uitkomst van de berekening in deze tabel. De korting op uw aanslag is juist.</a:t>
            </a:r>
          </a:p>
        </p:txBody>
      </p:sp>
    </p:spTree>
    <p:extLst>
      <p:ext uri="{BB962C8B-B14F-4D97-AF65-F5344CB8AC3E}">
        <p14:creationId xmlns:p14="http://schemas.microsoft.com/office/powerpoint/2010/main" val="332919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B89E358507E443806A94966592356B" ma:contentTypeVersion="18" ma:contentTypeDescription="Een nieuw document maken." ma:contentTypeScope="" ma:versionID="bdda502e1a954426876cb9b15789c25a">
  <xsd:schema xmlns:xsd="http://www.w3.org/2001/XMLSchema" xmlns:xs="http://www.w3.org/2001/XMLSchema" xmlns:p="http://schemas.microsoft.com/office/2006/metadata/properties" xmlns:ns2="d091cb28-aded-4f6b-b24c-01a0c4644a61" xmlns:ns3="7210d042-2763-4812-b998-f7dba8eab3bc" targetNamespace="http://schemas.microsoft.com/office/2006/metadata/properties" ma:root="true" ma:fieldsID="c0a84ad167bd7606e67d7198f91b4c6c" ns2:_="" ns3:_="">
    <xsd:import namespace="d091cb28-aded-4f6b-b24c-01a0c4644a61"/>
    <xsd:import namespace="7210d042-2763-4812-b998-f7dba8eab3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91cb28-aded-4f6b-b24c-01a0c4644a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70f3591b-fffb-4be1-8d2a-91b74d19c3d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10d042-2763-4812-b998-f7dba8eab3bc"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41db938a-1688-42bf-82a3-a3c779703cb4}" ma:internalName="TaxCatchAll" ma:showField="CatchAllData" ma:web="7210d042-2763-4812-b998-f7dba8eab3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091cb28-aded-4f6b-b24c-01a0c4644a61">
      <Terms xmlns="http://schemas.microsoft.com/office/infopath/2007/PartnerControls"/>
    </lcf76f155ced4ddcb4097134ff3c332f>
    <TaxCatchAll xmlns="7210d042-2763-4812-b998-f7dba8eab3bc" xsi:nil="true"/>
  </documentManagement>
</p:properties>
</file>

<file path=customXml/itemProps1.xml><?xml version="1.0" encoding="utf-8"?>
<ds:datastoreItem xmlns:ds="http://schemas.openxmlformats.org/officeDocument/2006/customXml" ds:itemID="{3772A3CD-FE72-42DE-9AC8-8A41198F4971}"/>
</file>

<file path=customXml/itemProps2.xml><?xml version="1.0" encoding="utf-8"?>
<ds:datastoreItem xmlns:ds="http://schemas.openxmlformats.org/officeDocument/2006/customXml" ds:itemID="{85E6BE82-4FA1-46DD-8D8A-4B851D35DEFB}"/>
</file>

<file path=customXml/itemProps3.xml><?xml version="1.0" encoding="utf-8"?>
<ds:datastoreItem xmlns:ds="http://schemas.openxmlformats.org/officeDocument/2006/customXml" ds:itemID="{E384EA0A-1806-49AD-B916-40972D94F7A0}"/>
</file>

<file path=docProps/app.xml><?xml version="1.0" encoding="utf-8"?>
<Properties xmlns="http://schemas.openxmlformats.org/officeDocument/2006/extended-properties" xmlns:vt="http://schemas.openxmlformats.org/officeDocument/2006/docPropsVTypes">
  <TotalTime>16239</TotalTime>
  <Words>2868</Words>
  <Application>Microsoft Office PowerPoint</Application>
  <PresentationFormat>Breedbeeld</PresentationFormat>
  <Paragraphs>389</Paragraphs>
  <Slides>50</Slides>
  <Notes>21</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50</vt:i4>
      </vt:variant>
    </vt:vector>
  </HeadingPairs>
  <TitlesOfParts>
    <vt:vector size="60" baseType="lpstr">
      <vt:lpstr>Arial</vt:lpstr>
      <vt:lpstr>Calibri</vt:lpstr>
      <vt:lpstr>Calibri Light</vt:lpstr>
      <vt:lpstr>RO Sans</vt:lpstr>
      <vt:lpstr>RObold</vt:lpstr>
      <vt:lpstr>ROregular</vt:lpstr>
      <vt:lpstr>Trebuchet MS</vt:lpstr>
      <vt:lpstr>Wingdings 3</vt:lpstr>
      <vt:lpstr>Kantoorthema</vt:lpstr>
      <vt:lpstr>Facet</vt:lpstr>
      <vt:lpstr>PowerPoint-presentatie</vt:lpstr>
      <vt:lpstr>PowerPoint-presentatie</vt:lpstr>
      <vt:lpstr>Tarieven en schijven box 1 </vt:lpstr>
      <vt:lpstr>PowerPoint-presentatie</vt:lpstr>
      <vt:lpstr>PowerPoint-presentatie</vt:lpstr>
      <vt:lpstr>PowerPoint-presentatie</vt:lpstr>
      <vt:lpstr>Heffingskortingen </vt:lpstr>
      <vt:lpstr>Algemene heffingskorting</vt:lpstr>
      <vt:lpstr>Algemene heffingskorting</vt:lpstr>
      <vt:lpstr>Algemene heffingskorting</vt:lpstr>
      <vt:lpstr>Arbeidskorting</vt:lpstr>
      <vt:lpstr>PowerPoint-presentatie</vt:lpstr>
      <vt:lpstr>PowerPoint-presentatie</vt:lpstr>
      <vt:lpstr>PowerPoint-presentatie</vt:lpstr>
      <vt:lpstr>PowerPoint-presentatie</vt:lpstr>
      <vt:lpstr>PowerPoint-presentatie</vt:lpstr>
      <vt:lpstr>PowerPoint-presentatie</vt:lpstr>
      <vt:lpstr>PowerPoint-presentatie</vt:lpstr>
      <vt:lpstr>Afbouw uitbetaling heffingskortingen</vt:lpstr>
      <vt:lpstr>Ouderenkorting</vt:lpstr>
      <vt:lpstr>PowerPoint-presentatie</vt:lpstr>
      <vt:lpstr>PowerPoint-presentatie</vt:lpstr>
      <vt:lpstr>PowerPoint-presentatie</vt:lpstr>
      <vt:lpstr>Eigen Woning</vt:lpstr>
      <vt:lpstr>PowerPoint-presentatie</vt:lpstr>
      <vt:lpstr>PowerPoint-presentatie</vt:lpstr>
      <vt:lpstr>PowerPoint-presentatie</vt:lpstr>
      <vt:lpstr>Afbouw tarief aftrekposten als u een hoog inkomen hebt</vt:lpstr>
      <vt:lpstr>PowerPoint-presentatie</vt:lpstr>
      <vt:lpstr>PowerPoint-presentatie</vt:lpstr>
      <vt:lpstr>PowerPoint-presentatie</vt:lpstr>
      <vt:lpstr>Kennisfeiten</vt:lpstr>
      <vt:lpstr>PowerPoint-presentatie</vt:lpstr>
      <vt:lpstr>PowerPoint-presentatie</vt:lpstr>
      <vt:lpstr>PowerPoint-presentatie</vt:lpstr>
      <vt:lpstr>PowerPoint-presentatie</vt:lpstr>
      <vt:lpstr>PowerPoint-presentatie</vt:lpstr>
      <vt:lpstr>Tips en Trucs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Ministerie van Financien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Algemene heffingskorting</dc:title>
  <dc:creator>Rob H.H.R. Hoffman</dc:creator>
  <cp:lastModifiedBy>Dennis Boetes</cp:lastModifiedBy>
  <cp:revision>194</cp:revision>
  <dcterms:created xsi:type="dcterms:W3CDTF">2020-10-23T08:13:56Z</dcterms:created>
  <dcterms:modified xsi:type="dcterms:W3CDTF">2025-02-12T06:22:37Z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0x010100C7B89E358507E443806A94966592356B</vt:lpwstr>
  </property>
</Properties>
</file>